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5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5008D803-40BA-DA49-9920-0B832ECD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C825A11A-2DF8-8E4E-888D-F8513529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EDB00F1-3142-E24F-8068-ADD5E48F9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D57D2AA5-5089-0741-A38B-ED0EF3A0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B9954F1C-5A6F-F142-BD67-6BE72F7AAA5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FED2A93-A0F8-074E-AEC5-94CC3F5EFC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R" noProof="0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77FCDBAD-4878-8943-AE39-3955A315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A75853E5-D651-CE4D-BA27-9E4C922D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B39975D5-FDED-9341-8E39-71926917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D58C6783-0C15-3E44-81F1-29B757D084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426D46C-2231-5F48-A5B9-F052234CFA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87933EB7-FD63-B64C-883B-77C998236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EED3404-8B02-3449-BF20-9002AAB4AE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2B6BAD39-EA97-AA42-A2A9-430D2B5D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20C89C4-684C-6B41-B2AD-EF081A61B4D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8DFF7B38-0E04-BB41-9B24-9CA1512DF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EB5675D6-A0A9-FF44-A5D4-E824F76F0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>
            <a:extLst>
              <a:ext uri="{FF2B5EF4-FFF2-40B4-BE49-F238E27FC236}">
                <a16:creationId xmlns:a16="http://schemas.microsoft.com/office/drawing/2014/main" id="{43FAC4D7-481F-6641-9F43-393E924811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013F35B-E13D-F04E-9641-60B9E9A891C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7E34EC9-CCD7-4A41-9E9C-1E9020CB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9ACA853-05FE-CC42-B29D-DA6BBD6C6C8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B1FF30FB-E85E-EE4A-A7C5-A065DB9C2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A510537F-5E1F-874F-8443-938B4142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>
            <a:extLst>
              <a:ext uri="{FF2B5EF4-FFF2-40B4-BE49-F238E27FC236}">
                <a16:creationId xmlns:a16="http://schemas.microsoft.com/office/drawing/2014/main" id="{829433DD-B8F6-614B-9E8E-0CBB8C6AF1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DC02F82-0FC4-6448-A3C8-5389D30B48F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F4F27C60-E9BA-E94C-9197-0CA366D3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51CCAE8-8E75-A542-9C2C-DC5F7774976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4909F1D-D5A5-D141-BBAC-348B2F1CB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D1AC8DE-346C-CE4C-928B-EFB6EDD94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>
            <a:extLst>
              <a:ext uri="{FF2B5EF4-FFF2-40B4-BE49-F238E27FC236}">
                <a16:creationId xmlns:a16="http://schemas.microsoft.com/office/drawing/2014/main" id="{23AAAB04-6D8D-1845-AC41-357937602F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930586F-AD33-6446-AE6D-1B72B641474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588B0811-2528-B74C-A28E-768BF235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0AF3E64-4B3A-6E41-99A6-A64DD686336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80A3C618-49D7-3344-8781-D11B3247C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20770E37-BED9-2C46-B66E-E36BE29BD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>
            <a:extLst>
              <a:ext uri="{FF2B5EF4-FFF2-40B4-BE49-F238E27FC236}">
                <a16:creationId xmlns:a16="http://schemas.microsoft.com/office/drawing/2014/main" id="{FF8950CF-F7DD-7D40-96AC-2D199CC7EC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2ECFFA7-7E21-E245-A408-04BD47B5119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23228D68-13D4-3540-956E-2C3F1D28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49A2A28-EE1B-A34C-B1A1-3E87F1B7618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6150F754-6A32-5E4A-A925-BCDA8DF05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C68329B4-F7B4-C04D-9083-E3A8C5843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D0792D49-742A-3844-B6CD-8A13D366CC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71C76EC-ADAD-A947-88AD-B56A12DE4C0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203C31A8-1AAB-2640-89D9-B491AF6F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7AFDA5-566B-824F-8A73-04F03F9FB89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68033B74-FAF9-F046-9B4A-552946711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99AAE09E-EA9E-C741-A4A2-1E2470BC7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>
            <a:extLst>
              <a:ext uri="{FF2B5EF4-FFF2-40B4-BE49-F238E27FC236}">
                <a16:creationId xmlns:a16="http://schemas.microsoft.com/office/drawing/2014/main" id="{DBCC3691-19B4-6C4B-BCE7-675A938BC5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25F2F5D-AEDE-C845-B7D2-D434AA53B92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10308346-AADF-CE47-8E9D-6E812656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A6FB0F4-6B81-0D41-A500-18083A12C3E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5AF4FF3-AD61-904A-8D1C-6D0F356F2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913F5074-5F5F-7D42-90DB-7464C433B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EBDF478C-1D6C-9444-A5F4-1BF5E89474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82846EE-45F6-4C4D-94D8-45B6467257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D10A82B4-C986-B841-8F3C-39A1C995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6B822E2-FA3A-A447-863C-A471229E05C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E042EA84-A919-0946-9A14-5A1119A8B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8C93235E-95E1-2840-B99C-923DC91CD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>
            <a:extLst>
              <a:ext uri="{FF2B5EF4-FFF2-40B4-BE49-F238E27FC236}">
                <a16:creationId xmlns:a16="http://schemas.microsoft.com/office/drawing/2014/main" id="{880F69E1-C693-7F40-817E-3DF0BA3EDA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0ED7E4C-C8CC-3F4E-8569-91B5CC376C9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E70746CA-4D07-5E48-B0E7-BB771C96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823CB58-5DC1-7745-8A7D-BC72CBB15F0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1F37F18C-B67C-834C-8E1F-036815479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1AE693A2-9A00-EA44-BF1B-7D991C677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6BE90493-5BD4-FC4E-8273-F3A3E653F5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A990DF4-A1A9-7D4A-BEA5-3C05EFBE0A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7D756683-5F9D-E047-A299-434494E2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8573F31-904E-8C4D-895D-2D2BB19F412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DF1BB71B-C319-6F42-B43F-110D00329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D2D9A3A3-98BF-0B44-9C34-3159DEDC9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>
            <a:extLst>
              <a:ext uri="{FF2B5EF4-FFF2-40B4-BE49-F238E27FC236}">
                <a16:creationId xmlns:a16="http://schemas.microsoft.com/office/drawing/2014/main" id="{C27B558A-3C4A-1C4C-A922-9E7C14CCD1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659ACC6-B3B4-304E-8FB0-8385FC9ABB4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2A9B0BD9-F2AE-CB4F-8C7B-5D4F3635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EBE108F-8773-EA46-B176-A45DA555CA6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1C3E3C50-F771-CE42-A288-45417B9C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0900625-B961-B94B-8B48-5AEE72E23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>
            <a:extLst>
              <a:ext uri="{FF2B5EF4-FFF2-40B4-BE49-F238E27FC236}">
                <a16:creationId xmlns:a16="http://schemas.microsoft.com/office/drawing/2014/main" id="{13B6832F-37A8-1145-845E-962E2B0514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7BAAC20-6310-564E-BAEB-63C89F31874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81B3E2A9-1E12-7447-919D-74818060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B1FFAD0-5C7B-C846-8CDE-6241199E9F8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B4A356B8-B017-B64E-9375-317F8F9F3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C7D26338-1FDB-FA40-9AFA-D19AB662C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>
            <a:extLst>
              <a:ext uri="{FF2B5EF4-FFF2-40B4-BE49-F238E27FC236}">
                <a16:creationId xmlns:a16="http://schemas.microsoft.com/office/drawing/2014/main" id="{045A8D9E-AAB8-284C-8803-F730EA16FF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A1164C3-659E-6B4E-B467-7B28A289B43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87439905-B11A-7646-B133-3DD5DB7E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D260C02-80EF-DD45-A9C3-54B838B5251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D592E298-B0CE-F346-99D8-74CC120CC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8ED179E9-7280-B645-B51F-215541FFF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>
            <a:extLst>
              <a:ext uri="{FF2B5EF4-FFF2-40B4-BE49-F238E27FC236}">
                <a16:creationId xmlns:a16="http://schemas.microsoft.com/office/drawing/2014/main" id="{6DC59726-6BE9-1642-A188-B840FA8F1C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4D5FAD5-6059-EA40-BB90-5DD3F33F20F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EDBC9FFE-375A-644F-BCA8-F030D281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35FCE1A-CC2E-874B-BE98-8457B5A297F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A46CA897-291C-4643-89BB-AB8735992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C92470D8-EF62-C141-8701-F1DDDAE49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>
            <a:extLst>
              <a:ext uri="{FF2B5EF4-FFF2-40B4-BE49-F238E27FC236}">
                <a16:creationId xmlns:a16="http://schemas.microsoft.com/office/drawing/2014/main" id="{DB9CA43C-50C1-3A4F-9784-51A8ED4861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F001EF0-597E-0F42-8B01-A140EBF91B3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468A1496-1D54-DF40-BAD3-465744FE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C9BDC81-0EFB-7348-A1DB-EBB255139FB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7F35CE29-A275-4B40-96B5-4DAEB701D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846D35F5-FBF3-864D-B3F5-B6A738CB3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>
            <a:extLst>
              <a:ext uri="{FF2B5EF4-FFF2-40B4-BE49-F238E27FC236}">
                <a16:creationId xmlns:a16="http://schemas.microsoft.com/office/drawing/2014/main" id="{E98C66E9-81C0-5948-A134-DE10618D09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7D32446-59F0-D049-9A64-23B685B6517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7503B5C4-CC39-8C40-A23D-2EDD7ECE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197E6FA-F4BE-D347-8B8D-F871CA147C9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4DB01E43-8912-2E47-9F95-2D3B5C9E2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DD5B6F1-E544-4341-B4EE-8BD1C2004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>
            <a:extLst>
              <a:ext uri="{FF2B5EF4-FFF2-40B4-BE49-F238E27FC236}">
                <a16:creationId xmlns:a16="http://schemas.microsoft.com/office/drawing/2014/main" id="{0A00E1FC-D056-DC43-9FB2-41F8CC3DF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FA3FB3B-1F7A-BD4D-A7A5-999A31551F0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21339BB6-F1CC-8245-9BD9-DA0150BB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54747E4-0FF9-2E42-8057-30A595276D7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B1D82147-64E2-9447-ADE8-4F5CFA528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5EBEF2B7-676B-EB49-A21A-DF911C815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>
            <a:extLst>
              <a:ext uri="{FF2B5EF4-FFF2-40B4-BE49-F238E27FC236}">
                <a16:creationId xmlns:a16="http://schemas.microsoft.com/office/drawing/2014/main" id="{5EBCDFB4-B0B3-6749-B461-E02DE5AFFE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73E2D5E-1437-6848-9A44-D33FF71DE80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03AFE33F-305B-A941-9B8D-F4FD5AC8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F2588BD-A09C-6644-B280-8C0E5C51B7B7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9469FE57-5175-C148-923A-459B651C7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4EB9F20-895D-C94F-B4B5-ED3E7158A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>
            <a:extLst>
              <a:ext uri="{FF2B5EF4-FFF2-40B4-BE49-F238E27FC236}">
                <a16:creationId xmlns:a16="http://schemas.microsoft.com/office/drawing/2014/main" id="{5971653F-6B73-564E-90BB-D3C0CDD5DD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C349643-FAC6-B244-BEAE-E017AEB13E0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A01DA83C-5AFB-C642-B1B2-35B0E8A6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FB44C6A-78ED-A14B-A8A7-D95CF619399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A4E28B3D-3821-7544-9883-88AA37F56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B16EEB92-2FA9-5C4E-BC7F-4DD69FDEB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>
            <a:extLst>
              <a:ext uri="{FF2B5EF4-FFF2-40B4-BE49-F238E27FC236}">
                <a16:creationId xmlns:a16="http://schemas.microsoft.com/office/drawing/2014/main" id="{C82687DC-1087-FB42-A7BF-430167826C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841B58C-ADA9-5E42-B46F-48E36FA7638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244F1A92-B6D1-694F-9760-DC061FA9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9FC0FB2-3671-C049-8943-7A73F6696F0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7925E48C-4194-274E-BD15-31B0AA950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61B5863F-A025-6C4A-AABA-207DCC32B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>
            <a:extLst>
              <a:ext uri="{FF2B5EF4-FFF2-40B4-BE49-F238E27FC236}">
                <a16:creationId xmlns:a16="http://schemas.microsoft.com/office/drawing/2014/main" id="{23BE8F21-6814-2046-B19A-5915891940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B8E81B2-D83F-2644-80A1-E8503471FAC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258DBCC6-40A9-0947-86BD-10DDF583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0B50A86-CE6E-B945-B8FA-7B5C9DC5084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DAEE17B2-AA59-F649-844E-2EC995A95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5BA2E379-992B-9648-9821-50718EAF3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>
            <a:extLst>
              <a:ext uri="{FF2B5EF4-FFF2-40B4-BE49-F238E27FC236}">
                <a16:creationId xmlns:a16="http://schemas.microsoft.com/office/drawing/2014/main" id="{D27F9EDB-30F2-BB45-8D14-34E7E060A1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D03C19-EC69-7D45-9462-8DCEB686C4B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90B48D3C-D4AF-D747-A012-8A506C4A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4E5A19E-9005-EE43-A0CB-4DEBB34921B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2ABB71A9-C3F9-414D-8F04-BF5800D63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2E749567-4250-4942-8591-FF219C11F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>
            <a:extLst>
              <a:ext uri="{FF2B5EF4-FFF2-40B4-BE49-F238E27FC236}">
                <a16:creationId xmlns:a16="http://schemas.microsoft.com/office/drawing/2014/main" id="{EE61DA88-A61C-6E49-A58F-F667581384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BB1DE58-6F01-DC49-A778-46E5D26DB65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BEC78BAF-02E6-AE4F-AE97-86E36DF2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C2B87B7-FD78-C545-AA9F-4BFC0BB2148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42E48DCD-0392-274D-9649-F2F6CB018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C8B0336-A7AC-4047-B5B0-9B7B820C6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>
            <a:extLst>
              <a:ext uri="{FF2B5EF4-FFF2-40B4-BE49-F238E27FC236}">
                <a16:creationId xmlns:a16="http://schemas.microsoft.com/office/drawing/2014/main" id="{4F7AD984-364E-1C45-B59E-C400F64B55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11ABC86-6016-7349-9091-800E627F137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8EC383B-F3DC-E442-B0EB-F40956CF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B8FC37A-E46A-2E40-9099-7D705936A84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97F3E4C7-8D73-084B-8EC5-3A7E4E871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2EF43ECC-71C2-E54D-8BC4-21C646084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>
            <a:extLst>
              <a:ext uri="{FF2B5EF4-FFF2-40B4-BE49-F238E27FC236}">
                <a16:creationId xmlns:a16="http://schemas.microsoft.com/office/drawing/2014/main" id="{FC2329E8-7819-9441-8B79-3B78D2C284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9B0F5D1-11D3-8D48-8A17-3402F674B64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09367891-2EB4-1048-8E80-565801952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CD1662B-583A-D24E-8975-40522C9F083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7F31B2F2-FB9B-6140-BBF9-AD7CB4AA3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6299FB45-25E0-EF4B-8C6F-4FF8920B4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>
            <a:extLst>
              <a:ext uri="{FF2B5EF4-FFF2-40B4-BE49-F238E27FC236}">
                <a16:creationId xmlns:a16="http://schemas.microsoft.com/office/drawing/2014/main" id="{F3B316AA-4C6D-8243-84D7-F397A4AF9A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9BA22D4-B9EC-1448-95CF-46B91F24D9B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1D0563EF-E26B-124B-AABE-FA7D8EEC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1A3DE91-1DEE-DB4A-B1D1-CEC3D6D4438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2AAE3DD-965F-0C41-BEF6-196BCF608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37AC17F1-E827-D14D-934E-8CB58653D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>
            <a:extLst>
              <a:ext uri="{FF2B5EF4-FFF2-40B4-BE49-F238E27FC236}">
                <a16:creationId xmlns:a16="http://schemas.microsoft.com/office/drawing/2014/main" id="{0A4C227E-C427-A447-A79F-3205C13344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D2F5CC7-4876-5A41-B3C8-A9BD8F9A4A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D3E81411-3A7D-0E42-838A-13DF10F7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85D02AF-1137-EB4B-A9AA-68A8E65F48B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4D542AC5-057B-DD4A-BC94-CF1CA1FF4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253E46E8-FC35-824A-8C2C-7264A5FC6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>
            <a:extLst>
              <a:ext uri="{FF2B5EF4-FFF2-40B4-BE49-F238E27FC236}">
                <a16:creationId xmlns:a16="http://schemas.microsoft.com/office/drawing/2014/main" id="{375D2948-7D0F-E14C-B4A0-4FE6AB3AB4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873EC81-41F5-EB49-A735-447E6BB6A68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51940EAD-AC6B-A44C-8E68-3641BB20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1E4FBDD-55D7-1747-8A05-005F510C9D9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21A3B730-5F58-E148-A6B0-B28733ED7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5983D71B-07CA-484C-81B2-CC4EBECDA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>
            <a:extLst>
              <a:ext uri="{FF2B5EF4-FFF2-40B4-BE49-F238E27FC236}">
                <a16:creationId xmlns:a16="http://schemas.microsoft.com/office/drawing/2014/main" id="{5B7DA0C8-B73E-A348-AB39-65CA094DD9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9A3C6DE-6991-8C44-8BB8-88706DB3CC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53D0A38D-D5CC-7246-A1AB-B9FEF21B0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ECD844B-38A8-8844-A8D6-955C2FA0E9A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6A43FBA-661E-804C-ADDB-AC43F4A70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5557CE53-B94E-B841-8CF2-642B16536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06A30541-A1E6-7047-81B6-DB9A3B78C4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B463B2B-3EE2-0044-AEEE-06C91D1DC4D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4CBE9CD-6AAE-7346-8A0A-E1C03BC6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5FFF2C0-13FD-DE40-94C7-FCCCF766481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CCE7574-F436-7D41-9A7E-0D2A8E15A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C3CCB52C-76E1-2147-8816-048369E4A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>
            <a:extLst>
              <a:ext uri="{FF2B5EF4-FFF2-40B4-BE49-F238E27FC236}">
                <a16:creationId xmlns:a16="http://schemas.microsoft.com/office/drawing/2014/main" id="{E47AF9CD-D70E-8E48-9AA7-444D1A3778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3965C36-F310-0D41-8B43-B66C1BA93FE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81D2715-918B-F74A-9441-25643375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0256015-D8DD-5446-B728-E720E1CFA5E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77BFC48-6E5E-8D43-AE43-47E2C2E01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FB3A1416-172D-1B44-8436-675E1305D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id="{5AC53A06-DE78-2B46-976B-3AC3E5D4BB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0385551-3FF2-7241-86E3-903A357750E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2F202ADB-D6A0-C648-950F-3992F856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F7DFF7D-964F-844F-BA1A-6F01ADEC67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1622CE79-5989-3A4B-88E6-733B53CC3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F2BA263F-F494-7742-BFA6-90FBB9A79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>
            <a:extLst>
              <a:ext uri="{FF2B5EF4-FFF2-40B4-BE49-F238E27FC236}">
                <a16:creationId xmlns:a16="http://schemas.microsoft.com/office/drawing/2014/main" id="{2F5233CE-5352-0742-910F-E85171E8BF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EEA893D-3422-154A-92BF-A3E7DDD01A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85179702-4CC0-4A41-B40B-80B6418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73AE4F8-926F-3045-9E74-8074A8C55EF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4528695B-F288-CC44-ABD7-A4DD501EF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557DD2E8-B4F8-F243-977D-AE72E1012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>
            <a:extLst>
              <a:ext uri="{FF2B5EF4-FFF2-40B4-BE49-F238E27FC236}">
                <a16:creationId xmlns:a16="http://schemas.microsoft.com/office/drawing/2014/main" id="{F78D66B1-C4CA-F24B-A9AF-8FAEDC7832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D2D5B80-433C-7145-90F6-D09D867CCA3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9E898DE4-E88B-E345-8882-D03FC939D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4098059-AA70-754C-AFEB-56BFD1FE02C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F3F4F4B4-A945-FB49-AA07-447A4CBA1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CE7676D9-0D3C-6340-90DB-994E57583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DDE42C-2D4F-D64D-B712-95C26EFC30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2885D-3A8B-AA4C-865F-904FDC7812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32793F2-1CFF-C244-9C56-62EB5B29C3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2991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6044E09-4E8A-2D4D-8B78-6E8D2DDFE4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41CC-7402-7F45-8864-C36AACA5E7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1304AB9-6B61-F042-B6B4-A3206D7CCF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417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4225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6D07B66-1B59-BC44-802F-D2BE9A5412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CE915-C902-A14C-BE77-2547ED7EDA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B178ECF-FBD4-9F49-90F7-C1E5ADE18A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51274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7F760F8-8966-1540-8A90-3D54C5213B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3AFBC-646D-CD46-9A31-9787ED33CA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4044EDA-D470-5941-8E68-A46D0467D0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928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701ABE-B561-6E4D-8ABB-040F32C6FB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84DF0-BD5B-D24F-A743-07E71DEF12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FABEE86-B869-4F4B-B6F2-A404E810AB1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4293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F770330-823A-8A48-A170-B2ABC27FAD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FD3C-E468-FE43-B86A-0DC4A3CAE0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1FE52FB-1B3E-1045-9347-383B396DE5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7390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576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981200"/>
            <a:ext cx="39592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F99828B-4C71-BF4A-8CA8-F51B250F7E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16267-C1E4-AE44-9CE2-839621CEFE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6C2039D-678D-6F4D-B8E6-80E3CC6C80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933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FC80C23-2D00-4840-8DFB-16AC9A44E7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7C1DB-F551-DE4D-99CF-A2E88BDE0F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3F3CB97-F940-3344-B7EC-2D629198D3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1819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2237457-ED72-5B46-9D8C-F240CA6C0D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B6B8E-8482-1249-9277-2411DC0698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230F4B2-04F7-2E48-8510-DB8E120FEE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1694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2105506-25C7-9E41-8462-231315E014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7749D-FF36-224D-AB92-C737178D9E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7316FAA-667C-D64A-8571-AC4E36C6E1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8433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F67DBEE-47E7-814A-A6BB-036A14D52C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D7EC9-498D-234E-9B37-CAE0D3A9FE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40A188-6022-514E-AF0D-A5F3F47EBB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39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395F890-871D-A74F-BB78-ED5A231DD0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3BF75-60BB-B846-A353-5497246D05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8308400-9750-784D-833F-07EF9C5F87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1969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494B20-1C32-A94A-B92D-1DA4A10B73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AFDCA-3908-9A44-80ED-DAD9C27E3F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504B53A-93CC-9D44-8D4E-2102F3E994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50205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91C4144-28B8-E142-B88B-1F787CDC2F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D58CD-6809-C54A-9A03-803A5FC1A2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B76A0D7-1FA2-F846-AB45-04B28913C4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15319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073275" cy="593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2188" cy="5935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12F9E18-91FF-F941-90EE-8040C8F0E9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2331F-B621-8246-B0D6-BCD6E59365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7EA1F8-CF08-9F45-A4DA-D4E7A276FC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58720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AE17F34-7689-744B-AC28-547DED3B97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01266-6BED-F249-8965-81090F0A18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456C33-1FBC-4646-94F1-50F3ACAA0E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431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94A610-8264-1E42-BAB2-2ACDB1E3B1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D2B8B-1C86-2740-B3F5-7681885793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EF92F2A-ABCB-9B42-9F3D-AB24B343E85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7472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DB83B4D-EDDB-AC47-8332-D54C80ACB8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11193-72BA-F147-BA61-59D3EEEE4B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B5A91AD-04D3-2B49-9E25-A1B1E7C84F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9813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BAAAA4B-51E3-534D-A03E-FAE2EFB9EA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03CB2-ADC1-6C40-A6D6-0C68309B1C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8A7ECB3-2745-B440-BF48-30D75F3520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0277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BA5CB17-A698-1949-9C85-C286EF2D26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5D1FC-C99B-E940-AA31-4D821E2CE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8161295-44E7-E849-89D5-A83E43338B5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75322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75D2DA-A5A2-B044-830E-54FD3AFF83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49A69-4EEF-BC46-B3C1-1567A67536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FF57DCB-5016-7646-9D64-1FFA8B1739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9533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D1E7879-3E70-284B-A98A-7D6634238D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3FB24-CA44-1D48-8F77-776DD25EBF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E00463C-D8C3-DD43-80B1-538B5106BE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2252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24F55C8-AB84-4143-A578-2BC71397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70549B3-D8BE-534A-B539-3B23180B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5CDB43-042E-104A-AA6F-2324B30AB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5291B7DE-8032-924C-B5B4-4B6AA4A2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FEEE18D5-61DD-634B-97A7-4BCF1A15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Boating Skills And Seamanship</a:t>
            </a:r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C1C9F8EC-613D-0D4A-8998-E4BDC3F8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280988"/>
            <a:ext cx="1035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7">
            <a:extLst>
              <a:ext uri="{FF2B5EF4-FFF2-40B4-BE49-F238E27FC236}">
                <a16:creationId xmlns:a16="http://schemas.microsoft.com/office/drawing/2014/main" id="{080CA6DE-D877-7A40-A209-A40BD719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3EF2736-6FF8-7441-94A1-29529E9B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1034" name="Rectangle 9">
            <a:extLst>
              <a:ext uri="{FF2B5EF4-FFF2-40B4-BE49-F238E27FC236}">
                <a16:creationId xmlns:a16="http://schemas.microsoft.com/office/drawing/2014/main" id="{7CAEE0F9-B544-294B-AA00-0868EBC7A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66925" y="104775"/>
            <a:ext cx="65357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A0165FE-95FB-9E49-B249-3BDB7A7D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6719D8B9-1AF2-6347-AF2A-91FB08B705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B46DF38-1C41-7846-991C-D0129623B2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205075C-B662-2C41-A75C-B5671EEC954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3400" y="6245225"/>
            <a:ext cx="39544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  <p:pic>
        <p:nvPicPr>
          <p:cNvPr id="1038" name="Picture 13">
            <a:extLst>
              <a:ext uri="{FF2B5EF4-FFF2-40B4-BE49-F238E27FC236}">
                <a16:creationId xmlns:a16="http://schemas.microsoft.com/office/drawing/2014/main" id="{61965C65-3274-4D4E-9F01-FE9117CE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AB8A1B2B-54A1-5643-9A11-29799652C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Boating Skills And Seamanship</a:t>
            </a:r>
          </a:p>
        </p:txBody>
      </p:sp>
      <p:pic>
        <p:nvPicPr>
          <p:cNvPr id="1040" name="Picture 15">
            <a:extLst>
              <a:ext uri="{FF2B5EF4-FFF2-40B4-BE49-F238E27FC236}">
                <a16:creationId xmlns:a16="http://schemas.microsoft.com/office/drawing/2014/main" id="{827A4ED2-1CC1-3949-8714-22DB8879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41" name="Rectangle 16">
            <a:extLst>
              <a:ext uri="{FF2B5EF4-FFF2-40B4-BE49-F238E27FC236}">
                <a16:creationId xmlns:a16="http://schemas.microsoft.com/office/drawing/2014/main" id="{8EFC5D50-C5E8-564C-BA59-8FE887A66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6132DC90-B7E0-8743-83C4-F5F792E7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FCD5679-0F74-294C-8B05-70E3B371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668FCBA-B1AF-2542-9073-773A83503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ea typeface="Microsoft YaHei" pitchFamily="32" charset="-122"/>
            </a:endParaRPr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9F39D644-1BA1-1247-B06D-3F3F655A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D80B826B-FB4E-F243-99CF-5200A386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Boating Skills And Seamanship</a:t>
            </a:r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08DBA7CC-EEA5-AB46-85B4-9A8D2A7C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280988"/>
            <a:ext cx="1035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Rectangle 7">
            <a:extLst>
              <a:ext uri="{FF2B5EF4-FFF2-40B4-BE49-F238E27FC236}">
                <a16:creationId xmlns:a16="http://schemas.microsoft.com/office/drawing/2014/main" id="{9E8E9FE5-2614-A349-ACA4-D05D453D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6976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AA0EC0F1-F791-5E4B-B053-22DBF26CB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0692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C04632-97DD-3A4E-BCB6-6993C7088E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7063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2400">
                <a:solidFill>
                  <a:srgbClr val="00006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0C8BA202-16CE-5244-8587-8E51D1DBAF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BE90C29-9EC3-6E4D-886D-A1DAF9845F0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44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66"/>
                </a:solidFill>
                <a:latin typeface="Times New Roman" pitchFamily="16" charset="0"/>
                <a:ea typeface="Microsoft YaHei" pitchFamily="32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kent.edu/~jortiz/ocean/lec13-hurricanes-stormsurg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tus.org/navigation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tus.org/navigatio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seatow.com/app" TargetMode="External"/><Relationship Id="rId7" Type="http://schemas.openxmlformats.org/officeDocument/2006/relationships/hyperlink" Target="http://www.nauticalcharts.noaa.gov/ns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scg.mil/news/stormcenter" TargetMode="External"/><Relationship Id="rId5" Type="http://schemas.openxmlformats.org/officeDocument/2006/relationships/hyperlink" Target="http://www.opc.ncep.noaa.gov/marine_areas.php" TargetMode="External"/><Relationship Id="rId4" Type="http://schemas.openxmlformats.org/officeDocument/2006/relationships/hyperlink" Target="http://www.nws.noaa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D044596D-0EB2-4648-B983-8681BA59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EF28A137-2AE2-634E-BFE8-2FD9F7807307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CAEC90DE-9443-E247-9189-67ACD002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52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B0D3EE9A-F46B-AE4B-AF89-36E37C29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533400"/>
            <a:ext cx="6543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El Clima y la Navegación</a:t>
            </a:r>
            <a:endParaRPr lang="en-US" altLang="en-US" sz="40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73D4B3A1-5848-4849-AD7E-CB356F95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Rectangle 5">
            <a:extLst>
              <a:ext uri="{FF2B5EF4-FFF2-40B4-BE49-F238E27FC236}">
                <a16:creationId xmlns:a16="http://schemas.microsoft.com/office/drawing/2014/main" id="{3C8F8D06-899B-D84F-839F-EF85FB0B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52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000066"/>
                </a:solidFill>
                <a:latin typeface="Arial Black" panose="020B0604020202020204" pitchFamily="34" charset="0"/>
              </a:rPr>
              <a:t>12</a:t>
            </a:r>
            <a:endParaRPr lang="es-PR" altLang="en-US" sz="4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6AA07A31-FDFB-E848-9174-B5EA7EF7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9D890EE8-9D27-7C42-B477-F5038138893F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637B3F62-F35B-1A4C-9746-7B2EC731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F82E0CA-FE56-7C45-A45A-39EEA7E4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39624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F925BDCB-2623-1A4F-9FEF-34C91C43B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828800"/>
            <a:ext cx="152400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8A38AC30-F0CC-744D-A7F3-A83B896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pic>
        <p:nvPicPr>
          <p:cNvPr id="12295" name="Picture 6">
            <a:extLst>
              <a:ext uri="{FF2B5EF4-FFF2-40B4-BE49-F238E27FC236}">
                <a16:creationId xmlns:a16="http://schemas.microsoft.com/office/drawing/2014/main" id="{BCA22244-1C0E-674E-81FF-E2911656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246313"/>
            <a:ext cx="3733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6" name="Text Box 7">
            <a:extLst>
              <a:ext uri="{FF2B5EF4-FFF2-40B4-BE49-F238E27FC236}">
                <a16:creationId xmlns:a16="http://schemas.microsoft.com/office/drawing/2014/main" id="{D78E9300-3018-7847-A009-D947F76A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579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Temperatura y Humedad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Humedad y Energ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Masas de Aire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Sistema de alta presi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 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Sistema de Baja presi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9E348061-CEB0-9C45-9F9B-8917DF6F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9DF6B72E-8975-6E44-89E1-14A4EE0870D0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4C65E09-FB09-7F46-AA0A-EAA634E5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CA81FDEE-C000-1A48-9F8F-B7B9BDE9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  </a:t>
            </a: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(Hemisferio Norte)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DAAE9EB0-AF37-AE43-BE13-40219DE3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Bajas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Altas</a:t>
            </a:r>
          </a:p>
        </p:txBody>
      </p:sp>
      <p:pic>
        <p:nvPicPr>
          <p:cNvPr id="13318" name="Picture 5">
            <a:extLst>
              <a:ext uri="{FF2B5EF4-FFF2-40B4-BE49-F238E27FC236}">
                <a16:creationId xmlns:a16="http://schemas.microsoft.com/office/drawing/2014/main" id="{AE476065-097E-4E43-B43B-9862B14B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114800"/>
            <a:ext cx="454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FA9A1A26-3DA9-544D-9824-BBD4801E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4102100"/>
            <a:ext cx="4546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0" name="Rectangle 7">
            <a:extLst>
              <a:ext uri="{FF2B5EF4-FFF2-40B4-BE49-F238E27FC236}">
                <a16:creationId xmlns:a16="http://schemas.microsoft.com/office/drawing/2014/main" id="{78B48095-9C77-3E44-A122-D22663E89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91440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D6610B62-C49B-9B4C-84CC-F3211AEA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400800"/>
            <a:ext cx="304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Adapted from Boater’s Bowditch by Rickard K. Hubbard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52B1F8A8-7028-D244-8F8F-D07E84EAB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6CDFA512-E00E-594B-9DB3-FE7524204880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E6007D46-EF78-B24A-92DC-FF3D67B7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6EE71CB-42E4-004D-99F2-279E9A125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828800"/>
            <a:ext cx="4800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7CFE85D-FA3E-6047-B45F-8E90776C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0FED4CFC-AB2F-5A41-B30F-E31063B2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563" y="1981200"/>
            <a:ext cx="87169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Frentes </a:t>
            </a:r>
            <a:r>
              <a:rPr lang="en-US" altLang="en-US" sz="2000" b="1">
                <a:solidFill>
                  <a:srgbClr val="000066"/>
                </a:solidFill>
              </a:rPr>
              <a:t>(en mapas del clima)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De Calor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None/>
            </a:pPr>
            <a:endParaRPr lang="en-US" altLang="en-US" sz="2400" b="1">
              <a:solidFill>
                <a:srgbClr val="000066"/>
              </a:solidFill>
            </a:endParaRP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None/>
            </a:pPr>
            <a:endParaRPr lang="en-US" altLang="en-US" sz="2400" b="1">
              <a:solidFill>
                <a:srgbClr val="000066"/>
              </a:solidFill>
            </a:endParaRP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De Fr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400" b="1">
                <a:solidFill>
                  <a:srgbClr val="000066"/>
                </a:solidFill>
              </a:rPr>
              <a:t>o en movimiento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None/>
            </a:pPr>
            <a:endParaRPr lang="en-US" altLang="en-US" sz="2400" b="1">
              <a:solidFill>
                <a:srgbClr val="000066"/>
              </a:solidFill>
            </a:endParaRP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None/>
            </a:pPr>
            <a:endParaRPr lang="en-US" altLang="en-US" sz="2400" b="1">
              <a:solidFill>
                <a:srgbClr val="000066"/>
              </a:solidFill>
            </a:endParaRP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Estacionario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Font typeface="Symbol" pitchFamily="2" charset="2"/>
              <a:buNone/>
            </a:pPr>
            <a:endParaRPr lang="en-US" altLang="en-US" sz="2400" b="1">
              <a:solidFill>
                <a:srgbClr val="000066"/>
              </a:solidFill>
            </a:endParaRPr>
          </a:p>
        </p:txBody>
      </p:sp>
      <p:pic>
        <p:nvPicPr>
          <p:cNvPr id="14343" name="Picture 6">
            <a:extLst>
              <a:ext uri="{FF2B5EF4-FFF2-40B4-BE49-F238E27FC236}">
                <a16:creationId xmlns:a16="http://schemas.microsoft.com/office/drawing/2014/main" id="{7CD96839-B86C-E746-8365-5E3F1F0E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2619375"/>
            <a:ext cx="438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4" name="Rectangle 7">
            <a:extLst>
              <a:ext uri="{FF2B5EF4-FFF2-40B4-BE49-F238E27FC236}">
                <a16:creationId xmlns:a16="http://schemas.microsoft.com/office/drawing/2014/main" id="{6FCD41DA-0DB9-FE40-894B-57C6B664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2238375"/>
            <a:ext cx="1368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warm front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6761A0B0-5ED2-8A4A-A347-0C92795D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86175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cold front</a:t>
            </a:r>
          </a:p>
        </p:txBody>
      </p:sp>
      <p:sp>
        <p:nvSpPr>
          <p:cNvPr id="14346" name="Rectangle 9">
            <a:extLst>
              <a:ext uri="{FF2B5EF4-FFF2-40B4-BE49-F238E27FC236}">
                <a16:creationId xmlns:a16="http://schemas.microsoft.com/office/drawing/2014/main" id="{CAED8D83-1379-E545-AAF8-9ACD8253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5133975"/>
            <a:ext cx="185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stationary front</a:t>
            </a:r>
          </a:p>
        </p:txBody>
      </p:sp>
      <p:sp>
        <p:nvSpPr>
          <p:cNvPr id="14347" name="Rectangle 10">
            <a:extLst>
              <a:ext uri="{FF2B5EF4-FFF2-40B4-BE49-F238E27FC236}">
                <a16:creationId xmlns:a16="http://schemas.microsoft.com/office/drawing/2014/main" id="{E79762E0-7763-A445-AC27-39AAA625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161925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14348" name="Picture 11">
            <a:extLst>
              <a:ext uri="{FF2B5EF4-FFF2-40B4-BE49-F238E27FC236}">
                <a16:creationId xmlns:a16="http://schemas.microsoft.com/office/drawing/2014/main" id="{1AC54DF2-1538-6942-9C36-1ED0628B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957638"/>
            <a:ext cx="438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9" name="Picture 12">
            <a:extLst>
              <a:ext uri="{FF2B5EF4-FFF2-40B4-BE49-F238E27FC236}">
                <a16:creationId xmlns:a16="http://schemas.microsoft.com/office/drawing/2014/main" id="{146CE4E5-2B8F-7545-8144-17CB4AD8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38"/>
          <a:stretch>
            <a:fillRect/>
          </a:stretch>
        </p:blipFill>
        <p:spPr bwMode="auto">
          <a:xfrm>
            <a:off x="4533900" y="5286375"/>
            <a:ext cx="438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78DEF39C-74DD-884B-887E-2B23D37D2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1F48C67C-4AEA-4543-A58D-73AC7B6B21FF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64641E5-5632-BF4A-8C15-B4DC9AF5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408FC803-1078-8648-8102-5C1A88EE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 Clima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B811C86C-F119-164C-9685-3731CDA59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¿Porqué tenemos clima malo con un frente de baja presion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82C5069D-9438-B244-B40D-C2CFEB64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3EC11A7A-AEEA-7443-938A-DB2021A79E8E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E3C0BD37-AB22-5B46-914C-75A290C2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BE8D540-7122-FF4F-8CA1-6B60AAC7A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656B09E4-6090-0C4D-83D2-B79DD075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C588286E-2A01-ED4B-8069-A832E6BB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Buys Ballot’s Law</a:t>
            </a:r>
          </a:p>
        </p:txBody>
      </p:sp>
      <p:pic>
        <p:nvPicPr>
          <p:cNvPr id="16391" name="Picture 6">
            <a:extLst>
              <a:ext uri="{FF2B5EF4-FFF2-40B4-BE49-F238E27FC236}">
                <a16:creationId xmlns:a16="http://schemas.microsoft.com/office/drawing/2014/main" id="{0A87A12F-8A81-AC49-A404-855BEC9D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962275"/>
            <a:ext cx="70199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2" name="Rectangle 7">
            <a:extLst>
              <a:ext uri="{FF2B5EF4-FFF2-40B4-BE49-F238E27FC236}">
                <a16:creationId xmlns:a16="http://schemas.microsoft.com/office/drawing/2014/main" id="{4964F059-1B9E-C146-A39B-50CC4F78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FBDD545D-E2C2-8C4E-9CF0-1FA5B12C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9FA0124-070D-AE45-8B6F-95F71DDE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Frente Frio (alta presion)  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	</a:t>
            </a:r>
            <a:r>
              <a:rPr lang="en-US" b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Baja temperatura</a:t>
            </a: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**</a:t>
            </a:r>
            <a:r>
              <a:rPr lang="en-US" b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*	Movimiento Rapido  </a:t>
            </a: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*********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	</a:t>
            </a:r>
            <a:r>
              <a:rPr lang="en-US" b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Baja Humedad</a:t>
            </a: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****	Tiempo bueno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        	Presion Alta</a:t>
            </a:r>
          </a:p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Frente de calor (Baja presion)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	</a:t>
            </a:r>
            <a:r>
              <a:rPr lang="en-US" b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Alta temperatura	</a:t>
            </a: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Movimiento Lento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	</a:t>
            </a:r>
            <a:r>
              <a:rPr lang="en-US" b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Alta Humedad</a:t>
            </a: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		Tiempo malo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         Presion Baja		Forma neblina sobre mar frio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1841D5B1-7437-0641-AAC9-9C2B903B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DF25B713-2FC7-D747-A11E-1190A0D75A66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E2AD7DD6-F763-D94B-91BC-F898C6C1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4DD85BF6-7995-DD47-8D96-865E6B1C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654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02B43AC-B625-054F-814B-54B5832C6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17729FE1-42F0-8649-9562-0AB65C5F1789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71BE3E2F-BC08-D843-98CD-2C2D51E46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52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FE565D74-3C32-1F40-B3AF-001E3E9E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21013"/>
            <a:ext cx="9144000" cy="484187"/>
          </a:xfrm>
          <a:prstGeom prst="rect">
            <a:avLst/>
          </a:prstGeom>
          <a:solidFill>
            <a:schemeClr val="accent6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i="1" dirty="0">
                <a:solidFill>
                  <a:srgbClr val="CCCCFF"/>
                </a:solidFill>
                <a:latin typeface="Arial Black" pitchFamily="32" charset="0"/>
                <a:ea typeface="Microsoft YaHei" pitchFamily="32" charset="-122"/>
                <a:hlinkClick r:id="rId3"/>
              </a:rPr>
              <a:t>http://www.personal.kent.edu/~jortiz/ocean/lec13-hurricanes-stormsurge.pdf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3933F33-9A30-474B-8462-4A4FC30E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E028694A-EE13-2A47-B8C3-667ED6AF15FD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2AEBAC50-E123-C34F-945E-5E2447F7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46D0EC15-46F9-0146-B7B5-7899F29D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 Box 4">
            <a:extLst>
              <a:ext uri="{FF2B5EF4-FFF2-40B4-BE49-F238E27FC236}">
                <a16:creationId xmlns:a16="http://schemas.microsoft.com/office/drawing/2014/main" id="{9E865310-1660-7C4A-97B3-DB9E0BDD8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0440BD27-56E1-F340-93C6-B1F3B136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indent="-227013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indent="-227013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Nubes que acompa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an un frente.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2400" b="1">
                <a:solidFill>
                  <a:srgbClr val="000066"/>
                </a:solidFill>
              </a:rPr>
              <a:t>Cuales son los tres principales tipos de nubes y sus caracteristicas?</a:t>
            </a:r>
          </a:p>
          <a:p>
            <a:pPr lvl="2" eaLnBrk="1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Cirrus (Tenues y bien altas)</a:t>
            </a:r>
          </a:p>
          <a:p>
            <a:pPr lvl="2" eaLnBrk="1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Stratus (Planas y en capas)</a:t>
            </a:r>
          </a:p>
          <a:p>
            <a:pPr lvl="2" eaLnBrk="1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C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2400" b="1">
                <a:solidFill>
                  <a:srgbClr val="000066"/>
                </a:solidFill>
              </a:rPr>
              <a:t>mulus (Espojosas y juntas) </a:t>
            </a:r>
          </a:p>
          <a:p>
            <a:pPr lvl="3" eaLnBrk="1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Symbol" pitchFamily="2" charset="2"/>
              <a:buChar char=""/>
            </a:pPr>
            <a:r>
              <a:rPr lang="en-US" altLang="en-US" sz="3200" b="1">
                <a:solidFill>
                  <a:srgbClr val="000066"/>
                </a:solidFill>
              </a:rPr>
              <a:t>Cúmulo Nimbus **** (LLUVIA)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81C65AE0-F92D-D54E-9E3E-3BB5CCB5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3AECCCDD-7501-AC4E-BF3E-2F844E4345BF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0C1A140B-E14D-EE49-B788-406F3C09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10B7201C-07CF-4642-A96B-667E9185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Text Box 4">
            <a:extLst>
              <a:ext uri="{FF2B5EF4-FFF2-40B4-BE49-F238E27FC236}">
                <a16:creationId xmlns:a16="http://schemas.microsoft.com/office/drawing/2014/main" id="{B5C26C42-879A-DF42-A1B1-4E903514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C42B50D3-CAB8-EA49-8B30-2F8CF50E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Tome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una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indicación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nubes</a:t>
            </a:r>
            <a:endParaRPr lang="en-US" sz="32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Nubes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un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frente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frio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(Altocumulus)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aire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denso</a:t>
            </a:r>
            <a:endParaRPr lang="en-US" sz="24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B08AEB6C-070C-244B-9408-2AAE165A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753CFEDC-9784-144D-8756-F0171F309590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7B2CB36-02FA-B740-9736-49EB24AA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35E4CECB-FDFB-5041-8F3B-EA688263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Text Box 4">
            <a:extLst>
              <a:ext uri="{FF2B5EF4-FFF2-40B4-BE49-F238E27FC236}">
                <a16:creationId xmlns:a16="http://schemas.microsoft.com/office/drawing/2014/main" id="{ADCE3939-3340-6945-B91E-E2A17652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18145466-A5A5-F34E-BC26-DE9BBACD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Pistas desde la nubes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Fernte calido  (thin cirrus)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93234282-53BA-374B-822E-18531FE5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85AFF3D0-A1DF-DE45-8DEC-E238321E639D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DB432DB4-906B-B040-9C63-50CDC26E3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51063DB1-6E16-C14A-BDBD-4F3B5852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638"/>
            <a:ext cx="6705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Objectivos del Capítulo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5C477386-4C62-7E4E-8CC6-651C6962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Fuentes de Informaci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Los patrones b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sicos del tiempo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Precauciones y anticipando una               tormenta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La decisi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de salir o no salir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Una lista de cotejo sobre el clima y el equipo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8254F27-AAA4-BD4A-9C82-337496FC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C230AA26-C872-794A-87D1-1B957A78E3FA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9A3D8D11-3039-1043-AF85-1BFFB34C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8175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8DE47BAB-B23A-F344-96DF-EF1BACA7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 Clima </a:t>
            </a: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600" i="1">
                <a:solidFill>
                  <a:srgbClr val="000066"/>
                </a:solidFill>
                <a:latin typeface="Arial Black" panose="020B0604020202020204" pitchFamily="34" charset="0"/>
              </a:rPr>
              <a:t>Pasen a la página 330 de su libro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29D9E951-A888-784E-90D7-CF661D97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2468563"/>
            <a:ext cx="88693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34963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Approaching low </a:t>
            </a:r>
            <a:r>
              <a:rPr lang="en-US" altLang="en-US" sz="2600" b="1">
                <a:solidFill>
                  <a:srgbClr val="000066"/>
                </a:solidFill>
              </a:rPr>
              <a:t>(se acerca uno de baja presi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600" b="1">
                <a:solidFill>
                  <a:srgbClr val="000066"/>
                </a:solidFill>
              </a:rPr>
              <a:t>n)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Dentro de un frente calido </a:t>
            </a:r>
            <a:r>
              <a:rPr lang="en-US" altLang="en-US" sz="2800" b="1">
                <a:solidFill>
                  <a:srgbClr val="000066"/>
                </a:solidFill>
              </a:rPr>
              <a:t>(se acerca uno c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800" b="1">
                <a:solidFill>
                  <a:srgbClr val="000066"/>
                </a:solidFill>
              </a:rPr>
              <a:t>lido)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Pasa un frente c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lido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Dentro de un frente c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lido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Se acerca un frente frio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Pasa un frente fr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o</a:t>
            </a: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6BF7556D-1903-EA42-832A-653BC659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736725"/>
            <a:ext cx="85328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5400" b="1">
                <a:solidFill>
                  <a:srgbClr val="000066"/>
                </a:solidFill>
              </a:rPr>
              <a:t>Esta información es vital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5400" b="1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D28E5B12-6C47-2846-9F5D-A66CB5D4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5BAB4661-95AC-3940-81C8-844AA09128EF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6C75444-8AEF-384F-A7D5-3DBF3CB2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FC65FC34-DEAD-C146-84CC-BAD97A8F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4">
            <a:extLst>
              <a:ext uri="{FF2B5EF4-FFF2-40B4-BE49-F238E27FC236}">
                <a16:creationId xmlns:a16="http://schemas.microsoft.com/office/drawing/2014/main" id="{82AC2017-FD01-EA40-87DA-BEA9D0C6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 Clima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1C7C450B-CE8B-6A4E-8984-7151815E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Fog (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Neblina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)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Las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condiciones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que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favorecen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neblina</a:t>
            </a:r>
            <a:endParaRPr lang="en-US" sz="24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Advection fog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Neblina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advecci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  <a:cs typeface="Arial" charset="0"/>
              </a:rPr>
              <a:t>ó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)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Aire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humedo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caliente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encima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agua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fria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)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 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Pronosticando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neblina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( 10 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menos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grados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          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diferencia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entre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temperatura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del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aire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y la            del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punto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rocio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)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 Black" pitchFamily="32" charset="0"/>
                <a:ea typeface="Microsoft YaHei" pitchFamily="32" charset="-122"/>
              </a:rPr>
              <a:t>¿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Como se forma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neblina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?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6F29F79F-ED12-A640-B5C1-2DF0AC7C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EA0FAB9A-6DCB-E34B-BDCA-A430B607937C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DCAAE062-20CD-304A-B49E-09EF6A63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2E6A1C40-CFB5-9F4F-A6F6-4C325AD5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1" name="Text Box 4">
            <a:extLst>
              <a:ext uri="{FF2B5EF4-FFF2-40B4-BE49-F238E27FC236}">
                <a16:creationId xmlns:a16="http://schemas.microsoft.com/office/drawing/2014/main" id="{D0E883A4-DF07-3C4D-88CB-66650595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Precauciones en Neblina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48EF5F64-91FC-6942-AA74-B94BA0BF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2800" b="1">
                <a:solidFill>
                  <a:srgbClr val="000066"/>
                </a:solidFill>
              </a:rPr>
              <a:t>Cuales son las precauciones a tomar en una neblina?)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80116119-6E46-ED43-B2E8-C33C8E01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55E1583E-F950-E243-9D14-CC12BD2FB033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F35AE17D-4724-1B44-A67A-DC3945E8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14B40086-D1CB-6F4E-BB0D-58C8A5CE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502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Text Box 4">
            <a:extLst>
              <a:ext uri="{FF2B5EF4-FFF2-40B4-BE49-F238E27FC236}">
                <a16:creationId xmlns:a16="http://schemas.microsoft.com/office/drawing/2014/main" id="{15F7298B-0B38-9449-A8C2-599D3C69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 no Asociado a Frentes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5675C3C3-9230-E34C-BF42-F988A592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763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TRONADAS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Etapa uno </a:t>
            </a: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(formacion)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</a:t>
            </a:r>
            <a:r>
              <a:rPr lang="en-US" sz="16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Aire caliente subiendo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Etapa dos</a:t>
            </a: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Condensación, </a:t>
            </a:r>
          </a:p>
          <a:p>
            <a:pPr marL="338138" indent="-336550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  nubes, y aire bajando</a:t>
            </a: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.</a:t>
            </a:r>
          </a:p>
          <a:p>
            <a:pPr marL="736600" lvl="1" indent="-279400">
              <a:lnSpc>
                <a:spcPct val="100000"/>
              </a:lnSpc>
              <a:spcBef>
                <a:spcPts val="48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Etapa tres </a:t>
            </a: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(reduccion)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</a:t>
            </a:r>
            <a:r>
              <a:rPr lang="en-US" sz="16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La punta de la nube </a:t>
            </a:r>
          </a:p>
          <a:p>
            <a:pPr marL="338138" indent="-336550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indica dirección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24A5B4F1-283E-954F-8C28-337CEABA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28800"/>
            <a:ext cx="161925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25608" name="Rectangle 7">
            <a:extLst>
              <a:ext uri="{FF2B5EF4-FFF2-40B4-BE49-F238E27FC236}">
                <a16:creationId xmlns:a16="http://schemas.microsoft.com/office/drawing/2014/main" id="{EEA8939B-E63F-3843-AEDE-19F3BAC0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6019800"/>
            <a:ext cx="2667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</a:t>
            </a:r>
          </a:p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i="1">
                <a:solidFill>
                  <a:srgbClr val="000066"/>
                </a:solidFill>
              </a:rPr>
              <a:t>Boater’s Bowditch by Richard K. Hubbard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2B1873BF-981A-B343-A6B6-8E6C5626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B239711B-9BBD-FE41-8F3B-66696583F7C4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C1D5C41A-13C9-FB44-9BB1-18064D62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F213AEC-477B-E045-B971-9B448A3C695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1200"/>
            <a:ext cx="8069263" cy="4335463"/>
            <a:chOff x="288" y="1248"/>
            <a:chExt cx="5083" cy="2731"/>
          </a:xfrm>
        </p:grpSpPr>
        <p:pic>
          <p:nvPicPr>
            <p:cNvPr id="26630" name="Picture 4">
              <a:extLst>
                <a:ext uri="{FF2B5EF4-FFF2-40B4-BE49-F238E27FC236}">
                  <a16:creationId xmlns:a16="http://schemas.microsoft.com/office/drawing/2014/main" id="{3F8C2810-FA97-3D4B-BDD8-FF9FB6F48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5083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1" name="Rectangle 5">
              <a:extLst>
                <a:ext uri="{FF2B5EF4-FFF2-40B4-BE49-F238E27FC236}">
                  <a16:creationId xmlns:a16="http://schemas.microsoft.com/office/drawing/2014/main" id="{6D466BDF-162F-2545-90C0-1DFFE9B2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362"/>
              <a:ext cx="462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marL="209550" indent="-209550"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Font typeface="Symbol" pitchFamily="2" charset="2"/>
                <a:buChar char=""/>
              </a:pPr>
              <a:r>
                <a:rPr lang="en-US" altLang="en-US" sz="3200" b="1">
                  <a:solidFill>
                    <a:srgbClr val="000000"/>
                  </a:solidFill>
                </a:rPr>
                <a:t> Waterspouts (Tromba)</a:t>
              </a:r>
            </a:p>
          </p:txBody>
        </p:sp>
      </p:grpSp>
      <p:sp>
        <p:nvSpPr>
          <p:cNvPr id="26629" name="Text Box 6">
            <a:extLst>
              <a:ext uri="{FF2B5EF4-FFF2-40B4-BE49-F238E27FC236}">
                <a16:creationId xmlns:a16="http://schemas.microsoft.com/office/drawing/2014/main" id="{942AE32E-2B7C-254C-8992-EEEB121C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Tormentas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3FD174F-D8AE-4847-879C-CBAE728F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F27944D4-91B8-6845-A60E-BE08FE9B8716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52D7A0C3-E33D-714D-8AC1-18CD1399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grpSp>
        <p:nvGrpSpPr>
          <p:cNvPr id="27652" name="Group 3">
            <a:extLst>
              <a:ext uri="{FF2B5EF4-FFF2-40B4-BE49-F238E27FC236}">
                <a16:creationId xmlns:a16="http://schemas.microsoft.com/office/drawing/2014/main" id="{DAF36BD8-4A77-8A46-9CCA-693CF0B745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1200"/>
            <a:ext cx="8069263" cy="4106863"/>
            <a:chOff x="288" y="1248"/>
            <a:chExt cx="5083" cy="2587"/>
          </a:xfrm>
        </p:grpSpPr>
        <p:pic>
          <p:nvPicPr>
            <p:cNvPr id="27654" name="Picture 4">
              <a:extLst>
                <a:ext uri="{FF2B5EF4-FFF2-40B4-BE49-F238E27FC236}">
                  <a16:creationId xmlns:a16="http://schemas.microsoft.com/office/drawing/2014/main" id="{93DD4F4B-8FD0-F84D-A940-5C2A7936E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5083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55" name="Rectangle 5">
              <a:extLst>
                <a:ext uri="{FF2B5EF4-FFF2-40B4-BE49-F238E27FC236}">
                  <a16:creationId xmlns:a16="http://schemas.microsoft.com/office/drawing/2014/main" id="{CF4CF168-EC3F-6441-9028-27016B88B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1335"/>
              <a:ext cx="439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marL="209550" indent="-209550"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Font typeface="Symbol" pitchFamily="2" charset="2"/>
                <a:buChar char=""/>
              </a:pPr>
              <a:r>
                <a:rPr lang="en-US" altLang="en-US" sz="3200" b="1">
                  <a:solidFill>
                    <a:srgbClr val="000000"/>
                  </a:solidFill>
                </a:rPr>
                <a:t> Lightning </a:t>
              </a:r>
              <a:r>
                <a:rPr lang="en-US" altLang="en-US" sz="2000" b="1">
                  <a:solidFill>
                    <a:srgbClr val="000000"/>
                  </a:solidFill>
                </a:rPr>
                <a:t>(</a:t>
              </a:r>
              <a:r>
                <a:rPr lang="en-US" altLang="en-US" sz="2000" b="1">
                  <a:solidFill>
                    <a:srgbClr val="000000"/>
                  </a:solidFill>
                  <a:latin typeface="Arial Black" panose="020B0604020202020204" pitchFamily="34" charset="0"/>
                </a:rPr>
                <a:t>¿Escucha est</a:t>
              </a:r>
              <a:r>
                <a:rPr lang="en-US" altLang="en-US" sz="2000">
                  <a:solidFill>
                    <a:srgbClr val="000000"/>
                  </a:solidFill>
                </a:rPr>
                <a:t>á</a:t>
              </a:r>
              <a:r>
                <a:rPr lang="en-US" altLang="en-US" sz="2000" b="1">
                  <a:solidFill>
                    <a:srgbClr val="000000"/>
                  </a:solidFill>
                </a:rPr>
                <a:t>tica por radio AM</a:t>
              </a:r>
              <a:r>
                <a:rPr lang="en-US" altLang="en-US" sz="2000" b="1">
                  <a:solidFill>
                    <a:srgbClr val="000000"/>
                  </a:solidFill>
                  <a:latin typeface="Arial Black" panose="020B0604020202020204" pitchFamily="34" charset="0"/>
                </a:rPr>
                <a:t>?)</a:t>
              </a:r>
            </a:p>
          </p:txBody>
        </p:sp>
      </p:grpSp>
      <p:sp>
        <p:nvSpPr>
          <p:cNvPr id="27653" name="Text Box 6">
            <a:extLst>
              <a:ext uri="{FF2B5EF4-FFF2-40B4-BE49-F238E27FC236}">
                <a16:creationId xmlns:a16="http://schemas.microsoft.com/office/drawing/2014/main" id="{2BA06710-99AC-B44A-BFF9-BE8015DB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723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TORMENTAS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Rayos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C0C5E94B-46F3-634E-9FB9-A502D916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8719166A-B39C-B348-8793-3AF5D145AD7C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7FE2085-91D3-DF45-BFE1-EBF248A3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885D6EF-8D2B-7A41-8590-A50240BF063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1200"/>
            <a:ext cx="8069263" cy="4106863"/>
            <a:chOff x="288" y="1248"/>
            <a:chExt cx="5083" cy="2587"/>
          </a:xfrm>
        </p:grpSpPr>
        <p:pic>
          <p:nvPicPr>
            <p:cNvPr id="28678" name="Picture 4">
              <a:extLst>
                <a:ext uri="{FF2B5EF4-FFF2-40B4-BE49-F238E27FC236}">
                  <a16:creationId xmlns:a16="http://schemas.microsoft.com/office/drawing/2014/main" id="{2D737412-E4C8-E044-9A4C-A175E6C12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5083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25" name="Rectangle 5">
              <a:extLst>
                <a:ext uri="{FF2B5EF4-FFF2-40B4-BE49-F238E27FC236}">
                  <a16:creationId xmlns:a16="http://schemas.microsoft.com/office/drawing/2014/main" id="{7F1E3EAF-E3B5-1444-9D37-03064F5DB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34"/>
              <a:ext cx="1632" cy="36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marL="209550" indent="-209550">
                <a:lnSpc>
                  <a:spcPct val="100000"/>
                </a:lnSpc>
                <a:buFont typeface="Symbol" charset="2"/>
                <a:buChar char=""/>
                <a:tabLst>
                  <a:tab pos="209550" algn="l"/>
                  <a:tab pos="666750" algn="l"/>
                  <a:tab pos="1123950" algn="l"/>
                  <a:tab pos="1581150" algn="l"/>
                  <a:tab pos="2038350" algn="l"/>
                  <a:tab pos="2495550" algn="l"/>
                  <a:tab pos="2952750" algn="l"/>
                  <a:tab pos="3409950" algn="l"/>
                  <a:tab pos="3867150" algn="l"/>
                  <a:tab pos="4324350" algn="l"/>
                  <a:tab pos="4781550" algn="l"/>
                  <a:tab pos="5238750" algn="l"/>
                  <a:tab pos="5695950" algn="l"/>
                  <a:tab pos="6153150" algn="l"/>
                  <a:tab pos="6610350" algn="l"/>
                  <a:tab pos="7067550" algn="l"/>
                  <a:tab pos="7524750" algn="l"/>
                  <a:tab pos="7981950" algn="l"/>
                  <a:tab pos="8439150" algn="l"/>
                  <a:tab pos="8896350" algn="l"/>
                  <a:tab pos="9353550" algn="l"/>
                </a:tabLst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  <a:ea typeface="Microsoft YaHei" pitchFamily="32" charset="-122"/>
                </a:rPr>
                <a:t> </a:t>
              </a:r>
              <a:r>
                <a:rPr lang="en-US" sz="3200" b="1" dirty="0">
                  <a:solidFill>
                    <a:schemeClr val="accent3"/>
                  </a:solidFill>
                  <a:latin typeface="Arial" charset="0"/>
                  <a:ea typeface="Microsoft YaHei" pitchFamily="32" charset="-122"/>
                </a:rPr>
                <a:t>Tornados</a:t>
              </a:r>
            </a:p>
          </p:txBody>
        </p:sp>
      </p:grpSp>
      <p:sp>
        <p:nvSpPr>
          <p:cNvPr id="28677" name="Text Box 6">
            <a:extLst>
              <a:ext uri="{FF2B5EF4-FFF2-40B4-BE49-F238E27FC236}">
                <a16:creationId xmlns:a16="http://schemas.microsoft.com/office/drawing/2014/main" id="{A67AE22F-2B11-614E-A3BA-1FEFE425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Thunderstorms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13917DCC-786B-2B4A-AECA-15A27831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B7C660E1-0492-6649-99BB-230C59BEF424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2A8948F5-9205-934F-8107-20563936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886A813-3790-3247-AB07-74DAC5E30611}"/>
              </a:ext>
            </a:extLst>
          </p:cNvPr>
          <p:cNvGrpSpPr>
            <a:grpSpLocks/>
          </p:cNvGrpSpPr>
          <p:nvPr/>
        </p:nvGrpSpPr>
        <p:grpSpPr bwMode="auto">
          <a:xfrm>
            <a:off x="274638" y="2590800"/>
            <a:ext cx="8680450" cy="3711575"/>
            <a:chOff x="173" y="1632"/>
            <a:chExt cx="5468" cy="2338"/>
          </a:xfrm>
        </p:grpSpPr>
        <p:pic>
          <p:nvPicPr>
            <p:cNvPr id="29703" name="Picture 4">
              <a:extLst>
                <a:ext uri="{FF2B5EF4-FFF2-40B4-BE49-F238E27FC236}">
                  <a16:creationId xmlns:a16="http://schemas.microsoft.com/office/drawing/2014/main" id="{145EF26C-CC47-6544-86BE-D635ABBA1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1632"/>
              <a:ext cx="5468" cy="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4" name="Rectangle 5">
              <a:extLst>
                <a:ext uri="{FF2B5EF4-FFF2-40B4-BE49-F238E27FC236}">
                  <a16:creationId xmlns:a16="http://schemas.microsoft.com/office/drawing/2014/main" id="{2F472367-F5FB-E243-8B29-0CB337757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1716"/>
              <a:ext cx="305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</p:grpSp>
      <p:sp>
        <p:nvSpPr>
          <p:cNvPr id="29701" name="Text Box 6">
            <a:extLst>
              <a:ext uri="{FF2B5EF4-FFF2-40B4-BE49-F238E27FC236}">
                <a16:creationId xmlns:a16="http://schemas.microsoft.com/office/drawing/2014/main" id="{73BD340E-59DB-B749-AA03-8FD97F41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"/>
            <a:ext cx="335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TORMENTAS</a:t>
            </a: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 </a:t>
            </a: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RÁFAGAS</a:t>
            </a: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endParaRPr lang="en-US" altLang="en-US" sz="32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9780254A-E729-E946-B560-0D7BD5F5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5638800" cy="1444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Particularmemte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peligrosos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ya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que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puede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tener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vientos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muy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fuertes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viniendo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cualquier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dirección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aun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lejos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de un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frente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o la </a:t>
            </a:r>
            <a:r>
              <a:rPr lang="en-US" sz="2200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costa</a:t>
            </a:r>
            <a:r>
              <a:rPr lang="en-US" sz="2200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6F709B03-788E-0046-9CDB-AF5636B7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67359A4C-06B1-A44B-971E-E98010CC42C8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4ED01773-A5D9-444A-8C82-A7AB869F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48217AD2-2E2D-FD4C-A5CB-E044E40B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Text Box 4">
            <a:extLst>
              <a:ext uri="{FF2B5EF4-FFF2-40B4-BE49-F238E27FC236}">
                <a16:creationId xmlns:a16="http://schemas.microsoft.com/office/drawing/2014/main" id="{8326E6C4-440F-AA43-A14F-A0614D29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Sistemas No Frontales</a:t>
            </a: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41951C78-4374-DC43-9E14-EB6D49F7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CCFF66"/>
                </a:solidFill>
                <a:cs typeface="Arial" panose="020B0604020202020204" pitchFamily="34" charset="0"/>
              </a:rPr>
              <a:t>¿Que debes hacer si te encuentras  en medio de un mal tiempo</a:t>
            </a:r>
            <a:r>
              <a:rPr lang="en-US" altLang="en-US" sz="3200" b="1">
                <a:solidFill>
                  <a:srgbClr val="CCFF66"/>
                </a:solidFill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CC27986B-6C89-6741-B33C-71E709DE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21F1A92E-D182-104B-B724-8CE7A7FD769A}" type="slidenum">
              <a:rPr lang="en-US" altLang="en-US" sz="1400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002CD284-B571-8644-9CBE-ACDF7F4A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Text Box 3">
            <a:extLst>
              <a:ext uri="{FF2B5EF4-FFF2-40B4-BE49-F238E27FC236}">
                <a16:creationId xmlns:a16="http://schemas.microsoft.com/office/drawing/2014/main" id="{0F727080-BAE1-994B-84AB-550D19CE9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Sistemas no Frontales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6B50A35-CE29-0149-AAB8-14B2D423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Si 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te</a:t>
            </a:r>
            <a:r>
              <a:rPr lang="en-US" sz="3200" b="1" dirty="0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encuentras</a:t>
            </a:r>
            <a:r>
              <a:rPr lang="en-US" sz="3200" b="1" dirty="0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 en 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una</a:t>
            </a:r>
            <a:r>
              <a:rPr lang="en-US" sz="3200" b="1" dirty="0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r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  <a:cs typeface="Arial" charset="0"/>
              </a:rPr>
              <a:t>á</a:t>
            </a:r>
            <a:r>
              <a:rPr lang="en-US" sz="3200" b="1" dirty="0" err="1">
                <a:solidFill>
                  <a:srgbClr val="66FFFF"/>
                </a:solidFill>
                <a:latin typeface="Arial" charset="0"/>
                <a:ea typeface="Microsoft YaHei" pitchFamily="32" charset="-122"/>
              </a:rPr>
              <a:t>faga</a:t>
            </a:r>
            <a:endParaRPr lang="en-US" sz="3200" b="1" dirty="0">
              <a:solidFill>
                <a:srgbClr val="66FFFF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Salvavidas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salvavidas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salvavidas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Apunte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su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localizaci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ó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n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la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carta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Mantenga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vig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í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as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Reduzca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su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velocidad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Navegue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hacia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el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viento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y a 45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grados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las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olas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Cierre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la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cabina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y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claraboyas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Amarre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o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guarde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todo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equipo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Mantengase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lo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mas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bajo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posible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en el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bote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  <a:p>
            <a:pPr marL="336550" indent="-33655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Alejese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objetos</a:t>
            </a:r>
            <a:r>
              <a:rPr lang="en-US" sz="24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met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á</a:t>
            </a:r>
            <a:r>
              <a:rPr lang="en-US" sz="24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licos</a:t>
            </a:r>
            <a:endParaRPr lang="en-US" sz="2400" b="1" dirty="0">
              <a:solidFill>
                <a:schemeClr val="accent3"/>
              </a:solidFill>
              <a:latin typeface="Arial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4F7B3A08-8145-934E-B715-0EBFC9B6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C4929675-0C58-1F46-95F3-4527B7A6E072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38633461-E545-5C46-B7BB-0587FFEA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3E6857E3-FA2F-564F-B133-57D1513E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4572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4">
            <a:extLst>
              <a:ext uri="{FF2B5EF4-FFF2-40B4-BE49-F238E27FC236}">
                <a16:creationId xmlns:a16="http://schemas.microsoft.com/office/drawing/2014/main" id="{292B2D2C-86AC-844A-BBFE-C04ED69E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Información del Clima</a:t>
            </a: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FA53325B-E622-C242-A273-96D85CCF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¿Cuales son las fuentes de información sobre el clima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3AE569CC-3456-1E4D-BDAA-96A54C8A1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16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C270A8BE-A6C2-5448-B83A-3DB1AF86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654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Tormentas electricas, tornados, huracanes, etc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B5E04924-FD1A-3B4F-AFE9-E0736D15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¿Cual es el peligro principal?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“El viento”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9B06A21F-3FE9-774C-B3A1-C41BD636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AF365945-692C-044A-A08B-35E9D4A04933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30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D79673E3-1789-564E-AB69-5D2ED5A6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52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31AA14E3-1BC2-8E47-B7B6-AD15E1BE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9544A3A3-BE61-1847-971C-A2860C7748F1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311E5C2C-69C9-E147-BAAB-500CCEDC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72ECCF0-E094-B84A-AADC-E2E087CFA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0"/>
            <a:ext cx="4724400" cy="45720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98091F12-C8BB-7541-ABBE-492BAF33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 no asociado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 un frente</a:t>
            </a:r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27ABC77D-A1C8-4F4C-8B99-C03E2E33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81200"/>
            <a:ext cx="4465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Tormentas tropicales</a:t>
            </a:r>
          </a:p>
          <a:p>
            <a:pPr lvl="1" eaLnBrk="1">
              <a:lnSpc>
                <a:spcPct val="100000"/>
              </a:lnSpc>
              <a:spcBef>
                <a:spcPts val="638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>
                <a:solidFill>
                  <a:srgbClr val="000066"/>
                </a:solidFill>
              </a:rPr>
              <a:t>Ondas Tropicales</a:t>
            </a:r>
          </a:p>
          <a:p>
            <a:pPr lvl="1" eaLnBrk="1">
              <a:lnSpc>
                <a:spcPct val="100000"/>
              </a:lnSpc>
              <a:spcBef>
                <a:spcPts val="638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>
                <a:solidFill>
                  <a:srgbClr val="000066"/>
                </a:solidFill>
              </a:rPr>
              <a:t>Huracanes Tropicales</a:t>
            </a:r>
          </a:p>
          <a:p>
            <a:pPr lvl="1" eaLnBrk="1">
              <a:lnSpc>
                <a:spcPct val="100000"/>
              </a:lnSpc>
              <a:spcBef>
                <a:spcPts val="638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>
                <a:solidFill>
                  <a:srgbClr val="000066"/>
                </a:solidFill>
              </a:rPr>
              <a:t>Huracanes</a:t>
            </a:r>
          </a:p>
        </p:txBody>
      </p:sp>
      <p:pic>
        <p:nvPicPr>
          <p:cNvPr id="33799" name="Picture 6">
            <a:extLst>
              <a:ext uri="{FF2B5EF4-FFF2-40B4-BE49-F238E27FC236}">
                <a16:creationId xmlns:a16="http://schemas.microsoft.com/office/drawing/2014/main" id="{89DA8034-08E4-904A-BB4F-C5F9C53E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466975"/>
            <a:ext cx="4800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800" name="Rectangle 7">
            <a:extLst>
              <a:ext uri="{FF2B5EF4-FFF2-40B4-BE49-F238E27FC236}">
                <a16:creationId xmlns:a16="http://schemas.microsoft.com/office/drawing/2014/main" id="{17BDF645-A2E8-2C46-8DC2-4B675633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161925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2D6E7081-C348-354B-8FF9-AF1F74A33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12C878FE-7BCD-D342-8E5D-DF1F560D518C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71D198B1-EF68-234A-8A41-9730E69E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A8C39067-9948-D045-B575-89524005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D0663EE7-EF66-474A-9EB4-A73940BD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Decisión, Salgo o NO Salgo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0BF45783-188B-824D-8ABF-1D9C598F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  <a:cs typeface="Arial" charset="0"/>
              </a:rPr>
              <a:t>¿Que debes condiderar en tu decisión; salgo o no salgo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?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 Black" pitchFamily="32" charset="0"/>
                <a:ea typeface="Microsoft YaHei" pitchFamily="32" charset="-122"/>
              </a:rPr>
              <a:t>¿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Que se debe hacer en un mal tiempo</a:t>
            </a:r>
            <a:r>
              <a:rPr lang="en-US" sz="3200" b="1">
                <a:solidFill>
                  <a:srgbClr val="000066"/>
                </a:solidFill>
                <a:latin typeface="Arial Black" pitchFamily="32" charset="0"/>
                <a:ea typeface="Microsoft YaHei" pitchFamily="32" charset="-122"/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80557CD2-3B41-464C-A9D2-E1F99445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33400"/>
            <a:ext cx="6659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Para Conocer Mas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523BEBBD-B719-BC4D-8B65-FCEA74FE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458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14350" indent="-506413"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Nuevos Cursos Adicionales Online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Basic Boat Handling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(</a:t>
            </a:r>
            <a:r>
              <a:rPr lang="en-US" altLang="en-US" sz="2400" b="1">
                <a:solidFill>
                  <a:srgbClr val="000066"/>
                </a:solidFill>
              </a:rPr>
              <a:t>Manejo Básico de Embarcaciones</a:t>
            </a:r>
            <a:r>
              <a:rPr lang="en-US" altLang="en-US" sz="3200" b="1">
                <a:solidFill>
                  <a:srgbClr val="000066"/>
                </a:solidFill>
              </a:rPr>
              <a:t>),    $9.99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</a:t>
            </a:r>
            <a:r>
              <a:rPr lang="en-US" altLang="en-US" sz="2000" b="1">
                <a:solidFill>
                  <a:srgbClr val="000066"/>
                </a:solidFill>
              </a:rPr>
              <a:t>Visitar Boat.ed Online Store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Modern Marine Navigation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(</a:t>
            </a:r>
            <a:r>
              <a:rPr lang="en-US" altLang="en-US" sz="2400" b="1">
                <a:solidFill>
                  <a:srgbClr val="000066"/>
                </a:solidFill>
              </a:rPr>
              <a:t>Navegación Moderna</a:t>
            </a:r>
            <a:r>
              <a:rPr lang="en-US" altLang="en-US" sz="3200" b="1">
                <a:solidFill>
                  <a:srgbClr val="000066"/>
                </a:solidFill>
              </a:rPr>
              <a:t>),                    $40.00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</a:t>
            </a:r>
            <a:r>
              <a:rPr lang="en-US" altLang="en-US" sz="2000" b="1">
                <a:solidFill>
                  <a:srgbClr val="000066"/>
                </a:solidFill>
              </a:rPr>
              <a:t>Visitar la pagina:    </a:t>
            </a:r>
            <a:r>
              <a:rPr lang="en-US" altLang="en-US" sz="2000" b="1">
                <a:solidFill>
                  <a:srgbClr val="CCCCFF"/>
                </a:solidFill>
                <a:hlinkClick r:id="rId3"/>
              </a:rPr>
              <a:t>http://www.boatus.org/navigation/    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      Usando el Promo Code:  070XXX para descuento de $4.00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en-US" altLang="en-US" sz="2000" b="1">
              <a:solidFill>
                <a:srgbClr val="000066"/>
              </a:solidFill>
            </a:endParaRP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291FF999-FA8E-4F47-A98C-9C7FAD29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0A26F2AF-12A7-5046-8732-876661B71814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17E5548A-DD1B-1E48-A0F7-D1545F1E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84612CA1-9B3B-9447-8124-4DDE15AC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Para Conocer Mas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D4A18180-DEC4-6E42-9864-6C498625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36725"/>
            <a:ext cx="84582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14350" indent="-506413"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  <a:tab pos="96583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Nuevos Cursos Adicionales Online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1. Basic Boat Handling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(</a:t>
            </a:r>
            <a:r>
              <a:rPr lang="en-US" altLang="en-US" sz="2400" b="1">
                <a:solidFill>
                  <a:srgbClr val="000066"/>
                </a:solidFill>
              </a:rPr>
              <a:t>Manejo Básico de Embarcaciones</a:t>
            </a:r>
            <a:r>
              <a:rPr lang="en-US" altLang="en-US" sz="3200" b="1">
                <a:solidFill>
                  <a:srgbClr val="000066"/>
                </a:solidFill>
              </a:rPr>
              <a:t>),    $9.99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</a:t>
            </a:r>
            <a:r>
              <a:rPr lang="en-US" altLang="en-US" sz="2000" b="1">
                <a:solidFill>
                  <a:srgbClr val="000066"/>
                </a:solidFill>
              </a:rPr>
              <a:t>Visitar     </a:t>
            </a:r>
            <a:r>
              <a:rPr lang="en-US" altLang="en-US" sz="2400" b="1">
                <a:solidFill>
                  <a:srgbClr val="0066FF"/>
                </a:solidFill>
              </a:rPr>
              <a:t>Boat.ed Online Store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2. Modern Marine Navigation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(</a:t>
            </a:r>
            <a:r>
              <a:rPr lang="en-US" altLang="en-US" sz="2400" b="1">
                <a:solidFill>
                  <a:srgbClr val="000066"/>
                </a:solidFill>
              </a:rPr>
              <a:t>Navegación Moderna</a:t>
            </a:r>
            <a:r>
              <a:rPr lang="en-US" altLang="en-US" sz="3200" b="1">
                <a:solidFill>
                  <a:srgbClr val="000066"/>
                </a:solidFill>
              </a:rPr>
              <a:t>),                    $40.00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conectarse a </a:t>
            </a:r>
            <a:r>
              <a:rPr lang="en-US" altLang="en-US" sz="2800" b="1">
                <a:solidFill>
                  <a:srgbClr val="CCCCFF"/>
                </a:solidFill>
                <a:hlinkClick r:id="rId3"/>
              </a:rPr>
              <a:t>https://learn.boatus.org/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	Usando el Promo Code:	0700105 para descuento de $4.00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en-US" altLang="en-US" sz="2000" b="1">
              <a:solidFill>
                <a:srgbClr val="000066"/>
              </a:solidFill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A70B6EF6-BA81-FF41-9055-A9071B66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9739AE5F-EFAC-D049-9733-30C45C701B5D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34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592A92B6-F6BF-7547-A639-3D085D84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A1DDD5FE-6CE4-1A45-B18A-24A5CB87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FUENTES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E69A155-0479-0C4E-A0E8-3735C127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Canales de radio  1 to 10 VHF ( 2ndo mejor)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Sea Tow App     </a:t>
            </a:r>
            <a:r>
              <a:rPr lang="en-US" altLang="en-US" sz="2400" b="1">
                <a:solidFill>
                  <a:srgbClr val="CCCCFF"/>
                </a:solidFill>
                <a:hlinkClick r:id="rId3"/>
              </a:rPr>
              <a:t>http://www.seatow.com/app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Font typeface="Symbol" pitchFamily="2" charset="2"/>
              <a:buChar char=""/>
            </a:pPr>
            <a:r>
              <a:rPr lang="en-US" altLang="en-US" b="1">
                <a:solidFill>
                  <a:srgbClr val="000066"/>
                </a:solidFill>
              </a:rPr>
              <a:t>(MEJOR) </a:t>
            </a:r>
            <a:r>
              <a:rPr lang="en-US" altLang="en-US" sz="2400" b="1">
                <a:solidFill>
                  <a:srgbClr val="000066"/>
                </a:solidFill>
              </a:rPr>
              <a:t>National Weather Service </a:t>
            </a:r>
            <a:r>
              <a:rPr lang="en-US" altLang="en-US" sz="2400" b="1">
                <a:solidFill>
                  <a:schemeClr val="accent2"/>
                </a:solidFill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hlinkClick r:id="rId4"/>
              </a:rPr>
              <a:t>www.nws.noaa.gov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NOOA  (NWS) </a:t>
            </a:r>
            <a:r>
              <a:rPr lang="en-US" altLang="en-US" sz="2400" b="1">
                <a:solidFill>
                  <a:srgbClr val="CCCCFF"/>
                </a:solidFill>
                <a:hlinkClick r:id="rId5"/>
              </a:rPr>
              <a:t>www.opc.ncep.noaa.gov/marine_areas.php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USCG       </a:t>
            </a:r>
            <a:r>
              <a:rPr lang="en-US" altLang="en-US" sz="2400" b="1" u="sng">
                <a:solidFill>
                  <a:srgbClr val="CCCCFF"/>
                </a:solidFill>
                <a:hlinkClick r:id="rId6"/>
              </a:rPr>
              <a:t>www.uscg.mil/news/stormcenter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Weather Channel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Coast Pilot </a:t>
            </a:r>
            <a:r>
              <a:rPr lang="en-US" altLang="en-US" sz="1600" b="1">
                <a:solidFill>
                  <a:srgbClr val="CCCCFF"/>
                </a:solidFill>
                <a:hlinkClick r:id="rId7"/>
              </a:rPr>
              <a:t>http://www.nauticalcharts.noaa.gov/nsd/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Font typeface="Symbol" pitchFamily="2" charset="2"/>
              <a:buChar char=""/>
            </a:pPr>
            <a:r>
              <a:rPr lang="en-US" altLang="en-US" sz="1600" b="1" u="sng">
                <a:solidFill>
                  <a:srgbClr val="CCCCFF"/>
                </a:solidFill>
                <a:hlinkClick r:id="rId7"/>
              </a:rPr>
              <a:t>                   coastpilot/files/cp5/CPB5_E43_20160401_1806_WEB.pdf)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>
                <a:solidFill>
                  <a:srgbClr val="000066"/>
                </a:solidFill>
              </a:rPr>
              <a:t>Etc.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pitchFamily="2" charset="2"/>
              <a:buChar char=""/>
            </a:pPr>
            <a:r>
              <a:rPr lang="en-US" altLang="en-US" sz="2400" b="1" i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n-US" altLang="en-US" sz="2400" b="1" i="1">
                <a:solidFill>
                  <a:srgbClr val="000066"/>
                </a:solidFill>
              </a:rPr>
              <a:t>ESTATICA EN LA RADIO AM</a:t>
            </a:r>
            <a:r>
              <a:rPr lang="en-US" altLang="en-US" sz="2400" b="1" i="1">
                <a:solidFill>
                  <a:srgbClr val="000066"/>
                </a:solidFill>
                <a:latin typeface="Arial Black" panose="020B0604020202020204" pitchFamily="34" charset="0"/>
              </a:rPr>
              <a:t>?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336622D7-7984-E74D-9A27-F2CA5F9A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6B82B36E-89B4-7F45-9068-B106A087BB39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5A927952-45D6-CA40-A534-3DF15C4A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551AFB02-166F-9A42-9BD8-47407F3D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8065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C5C6B8F-B079-8744-B5DF-7AC30E99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CFF2E423-2D80-1049-A281-053C0BABA0DD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DAE34DF8-D7FD-CC43-BEF9-41F9AE20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64F3F691-7998-B34C-A531-91EB4F4F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El Viento y la Navegación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4B5EFE66-6EEA-2843-8C2D-DBAF649C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217E18E9-BCD1-FA49-879F-01E20849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7391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¿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Que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le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podr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í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a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pasar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a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su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embarcaci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  <a:cs typeface="Arial" charset="0"/>
              </a:rPr>
              <a:t>ó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n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en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una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tormenta</a:t>
            </a:r>
            <a:r>
              <a:rPr lang="en-US" sz="3200" b="1" dirty="0">
                <a:solidFill>
                  <a:schemeClr val="accent3"/>
                </a:solidFill>
                <a:latin typeface="Arial" charset="0"/>
                <a:ea typeface="Microsoft YaHei" pitchFamily="32" charset="-122"/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92F43B41-82DD-194B-803E-8BD64F2E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EF291F00-982E-974A-A101-40E2C21E5933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E4E7EF8F-D19F-9442-B26C-888A2481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01C0A98-FB4E-E04F-A881-5118034A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Viento y Navegación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FEE2356-A74D-1848-B90C-62BC10B8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6550" indent="-336550"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Marea Cicl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nica   </a:t>
            </a:r>
            <a:r>
              <a:rPr lang="en-US" altLang="en-US" sz="2000" b="1">
                <a:solidFill>
                  <a:srgbClr val="000066"/>
                </a:solidFill>
              </a:rPr>
              <a:t>Tabla 12-1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Swells </a:t>
            </a:r>
            <a:r>
              <a:rPr lang="en-US" altLang="en-US" sz="2000" b="1">
                <a:solidFill>
                  <a:srgbClr val="000066"/>
                </a:solidFill>
              </a:rPr>
              <a:t>(Mar tendida)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Olas Rompientes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Altura de las Olas  </a:t>
            </a:r>
            <a:r>
              <a:rPr lang="en-US" altLang="en-US" sz="2000" b="1">
                <a:solidFill>
                  <a:srgbClr val="000066"/>
                </a:solidFill>
              </a:rPr>
              <a:t>(regla del 70%)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Font typeface="Symbol" pitchFamily="2" charset="2"/>
              <a:buChar char=""/>
            </a:pPr>
            <a:r>
              <a:rPr lang="en-US" altLang="en-US" sz="3200" b="1">
                <a:solidFill>
                  <a:srgbClr val="000066"/>
                </a:solidFill>
              </a:rPr>
              <a:t>Olas en aguas llanas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13EC1346-53CA-B247-B3D5-52E2AF02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905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AutoShape 6">
            <a:extLst>
              <a:ext uri="{FF2B5EF4-FFF2-40B4-BE49-F238E27FC236}">
                <a16:creationId xmlns:a16="http://schemas.microsoft.com/office/drawing/2014/main" id="{B45598FD-EAB5-074E-8444-0ED2FAC9C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590800"/>
            <a:ext cx="977900" cy="609600"/>
          </a:xfrm>
          <a:prstGeom prst="rightArrow">
            <a:avLst>
              <a:gd name="adj1" fmla="val 50000"/>
              <a:gd name="adj2" fmla="val 40104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C9682339-A11E-4A4E-A1FE-83BCCA37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C641BF93-674E-9C41-A18D-24218FC24736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E1A8741E-20B6-2F41-955A-56CFBEF83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97C23CF5-603A-2F4A-94BB-AB9D92066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Viento y Navegación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1 Nudo = 1.15 mph      1 mph = .87 nudos</a:t>
            </a:r>
            <a:b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64 nudos= 74 mph</a:t>
            </a:r>
          </a:p>
        </p:txBody>
      </p:sp>
      <p:grpSp>
        <p:nvGrpSpPr>
          <p:cNvPr id="9221" name="Group 4">
            <a:extLst>
              <a:ext uri="{FF2B5EF4-FFF2-40B4-BE49-F238E27FC236}">
                <a16:creationId xmlns:a16="http://schemas.microsoft.com/office/drawing/2014/main" id="{C25A42E8-08EC-E040-890A-C04D6F9DB928}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9136063" cy="5003800"/>
            <a:chOff x="0" y="1200"/>
            <a:chExt cx="5755" cy="3152"/>
          </a:xfrm>
        </p:grpSpPr>
        <p:sp>
          <p:nvSpPr>
            <p:cNvPr id="9223" name="Line 5">
              <a:extLst>
                <a:ext uri="{FF2B5EF4-FFF2-40B4-BE49-F238E27FC236}">
                  <a16:creationId xmlns:a16="http://schemas.microsoft.com/office/drawing/2014/main" id="{96523E8D-7034-A74F-9752-46317613F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53"/>
              <a:ext cx="5751" cy="0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6">
              <a:extLst>
                <a:ext uri="{FF2B5EF4-FFF2-40B4-BE49-F238E27FC236}">
                  <a16:creationId xmlns:a16="http://schemas.microsoft.com/office/drawing/2014/main" id="{0020F7BF-20B1-0148-B8EE-DB5EC1CF0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77"/>
              <a:ext cx="0" cy="2170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" name="Group 7">
              <a:extLst>
                <a:ext uri="{FF2B5EF4-FFF2-40B4-BE49-F238E27FC236}">
                  <a16:creationId xmlns:a16="http://schemas.microsoft.com/office/drawing/2014/main" id="{A360677B-AEE4-8A45-8F2D-E02813905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00"/>
              <a:ext cx="3975" cy="317"/>
              <a:chOff x="0" y="1200"/>
              <a:chExt cx="3975" cy="317"/>
            </a:xfrm>
          </p:grpSpPr>
          <p:sp>
            <p:nvSpPr>
              <p:cNvPr id="9271" name="Rectangle 8">
                <a:extLst>
                  <a:ext uri="{FF2B5EF4-FFF2-40B4-BE49-F238E27FC236}">
                    <a16:creationId xmlns:a16="http://schemas.microsoft.com/office/drawing/2014/main" id="{B24E7559-D015-624A-80B8-20883B1CE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37"/>
                <a:ext cx="1099" cy="281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PR" altLang="en-US"/>
              </a:p>
            </p:txBody>
          </p:sp>
          <p:sp>
            <p:nvSpPr>
              <p:cNvPr id="9272" name="AutoShape 9">
                <a:extLst>
                  <a:ext uri="{FF2B5EF4-FFF2-40B4-BE49-F238E27FC236}">
                    <a16:creationId xmlns:a16="http://schemas.microsoft.com/office/drawing/2014/main" id="{785A122C-1D9B-D84A-B867-A3E821D71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237"/>
                <a:ext cx="3879" cy="281"/>
              </a:xfrm>
              <a:prstGeom prst="roundRect">
                <a:avLst>
                  <a:gd name="adj" fmla="val 16667"/>
                </a:avLst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PR" altLang="en-US"/>
              </a:p>
            </p:txBody>
          </p:sp>
          <p:sp>
            <p:nvSpPr>
              <p:cNvPr id="9273" name="Rectangle 10">
                <a:extLst>
                  <a:ext uri="{FF2B5EF4-FFF2-40B4-BE49-F238E27FC236}">
                    <a16:creationId xmlns:a16="http://schemas.microsoft.com/office/drawing/2014/main" id="{913D2694-B2B3-E848-81CC-28A5A633F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" y="1246"/>
                <a:ext cx="817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>
                <a:spAutoFit/>
              </a:bodyPr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100000"/>
                  </a:lnSpc>
                  <a:buClrTx/>
                  <a:buFontTx/>
                  <a:buNone/>
                </a:pPr>
                <a:r>
                  <a:rPr lang="en-US" altLang="en-US" b="1">
                    <a:solidFill>
                      <a:srgbClr val="000000"/>
                    </a:solidFill>
                  </a:rPr>
                  <a:t>Table 12-1</a:t>
                </a:r>
              </a:p>
            </p:txBody>
          </p:sp>
          <p:sp>
            <p:nvSpPr>
              <p:cNvPr id="9274" name="Rectangle 11">
                <a:extLst>
                  <a:ext uri="{FF2B5EF4-FFF2-40B4-BE49-F238E27FC236}">
                    <a16:creationId xmlns:a16="http://schemas.microsoft.com/office/drawing/2014/main" id="{FCB0D73D-45B6-FD4D-B1BF-279BD13C9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" y="1200"/>
                <a:ext cx="198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>
                <a:spAutoFit/>
              </a:bodyPr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100000"/>
                  </a:lnSpc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</a:rPr>
                  <a:t>Beaufort Wind Scale</a:t>
                </a:r>
              </a:p>
            </p:txBody>
          </p:sp>
        </p:grpSp>
        <p:sp>
          <p:nvSpPr>
            <p:cNvPr id="9226" name="Rectangle 12">
              <a:extLst>
                <a:ext uri="{FF2B5EF4-FFF2-40B4-BE49-F238E27FC236}">
                  <a16:creationId xmlns:a16="http://schemas.microsoft.com/office/drawing/2014/main" id="{CBE11522-BCC4-C24C-BCAB-25391C135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77"/>
              <a:ext cx="5751" cy="619"/>
            </a:xfrm>
            <a:prstGeom prst="rect">
              <a:avLst/>
            </a:prstGeom>
            <a:solidFill>
              <a:srgbClr val="004E8E"/>
            </a:solidFill>
            <a:ln w="93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9227" name="Rectangle 13">
              <a:extLst>
                <a:ext uri="{FF2B5EF4-FFF2-40B4-BE49-F238E27FC236}">
                  <a16:creationId xmlns:a16="http://schemas.microsoft.com/office/drawing/2014/main" id="{9ECC424D-D5BD-3F43-AA04-3320C8E5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739"/>
              <a:ext cx="571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Beaufort Number</a:t>
              </a:r>
            </a:p>
          </p:txBody>
        </p:sp>
        <p:sp>
          <p:nvSpPr>
            <p:cNvPr id="9228" name="Rectangle 14">
              <a:extLst>
                <a:ext uri="{FF2B5EF4-FFF2-40B4-BE49-F238E27FC236}">
                  <a16:creationId xmlns:a16="http://schemas.microsoft.com/office/drawing/2014/main" id="{C400BD77-F4A9-0A4C-81B6-B14218EA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39"/>
              <a:ext cx="81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Wind Description</a:t>
              </a:r>
            </a:p>
          </p:txBody>
        </p:sp>
        <p:sp>
          <p:nvSpPr>
            <p:cNvPr id="9229" name="Rectangle 15">
              <a:extLst>
                <a:ext uri="{FF2B5EF4-FFF2-40B4-BE49-F238E27FC236}">
                  <a16:creationId xmlns:a16="http://schemas.microsoft.com/office/drawing/2014/main" id="{FD205BB0-9B66-484C-8E78-341C52E64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71"/>
              <a:ext cx="95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Mean Wind Speed Equivalent (knots) </a:t>
              </a:r>
            </a:p>
          </p:txBody>
        </p:sp>
        <p:sp>
          <p:nvSpPr>
            <p:cNvPr id="9230" name="Rectangle 16">
              <a:extLst>
                <a:ext uri="{FF2B5EF4-FFF2-40B4-BE49-F238E27FC236}">
                  <a16:creationId xmlns:a16="http://schemas.microsoft.com/office/drawing/2014/main" id="{BA5DEA85-BA1D-8446-944D-CEC47B8F8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1605"/>
              <a:ext cx="52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Mean Wave Height</a:t>
              </a:r>
            </a:p>
          </p:txBody>
        </p:sp>
        <p:sp>
          <p:nvSpPr>
            <p:cNvPr id="9231" name="Rectangle 17">
              <a:extLst>
                <a:ext uri="{FF2B5EF4-FFF2-40B4-BE49-F238E27FC236}">
                  <a16:creationId xmlns:a16="http://schemas.microsoft.com/office/drawing/2014/main" id="{A07D5137-7AE2-444B-93DD-28958C415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19" cy="1863"/>
            </a:xfrm>
            <a:prstGeom prst="rect">
              <a:avLst/>
            </a:prstGeom>
            <a:solidFill>
              <a:srgbClr val="769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9232" name="Rectangle 18">
              <a:extLst>
                <a:ext uri="{FF2B5EF4-FFF2-40B4-BE49-F238E27FC236}">
                  <a16:creationId xmlns:a16="http://schemas.microsoft.com/office/drawing/2014/main" id="{3EB9182A-3BAB-CE49-B592-0464F569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111"/>
              <a:ext cx="5127" cy="1911"/>
            </a:xfrm>
            <a:prstGeom prst="rect">
              <a:avLst/>
            </a:prstGeom>
            <a:solidFill>
              <a:srgbClr val="CDD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9233" name="Rectangle 19">
              <a:extLst>
                <a:ext uri="{FF2B5EF4-FFF2-40B4-BE49-F238E27FC236}">
                  <a16:creationId xmlns:a16="http://schemas.microsoft.com/office/drawing/2014/main" id="{FA3F55FD-06AA-1041-86EF-E46B26BFF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1739"/>
              <a:ext cx="85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Sea Conditions</a:t>
              </a:r>
            </a:p>
          </p:txBody>
        </p:sp>
        <p:sp>
          <p:nvSpPr>
            <p:cNvPr id="9234" name="Rectangle 20">
              <a:extLst>
                <a:ext uri="{FF2B5EF4-FFF2-40B4-BE49-F238E27FC236}">
                  <a16:creationId xmlns:a16="http://schemas.microsoft.com/office/drawing/2014/main" id="{80DB63E6-970B-C844-AAB9-E18DB3941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6"/>
              <a:ext cx="5751" cy="91"/>
            </a:xfrm>
            <a:prstGeom prst="rect">
              <a:avLst/>
            </a:prstGeom>
            <a:solidFill>
              <a:srgbClr val="769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9235" name="Rectangle 21">
              <a:extLst>
                <a:ext uri="{FF2B5EF4-FFF2-40B4-BE49-F238E27FC236}">
                  <a16:creationId xmlns:a16="http://schemas.microsoft.com/office/drawing/2014/main" id="{EF787652-E5F5-AA4E-8748-6883BAD6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21"/>
              <a:ext cx="74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meters  feet</a:t>
              </a:r>
            </a:p>
          </p:txBody>
        </p:sp>
        <p:sp>
          <p:nvSpPr>
            <p:cNvPr id="9236" name="Rectangle 22">
              <a:extLst>
                <a:ext uri="{FF2B5EF4-FFF2-40B4-BE49-F238E27FC236}">
                  <a16:creationId xmlns:a16="http://schemas.microsoft.com/office/drawing/2014/main" id="{5B379C4F-7CC1-B145-A8BD-497E4DA5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3582"/>
              <a:ext cx="81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14   46</a:t>
              </a:r>
            </a:p>
          </p:txBody>
        </p:sp>
        <p:sp>
          <p:nvSpPr>
            <p:cNvPr id="9237" name="Rectangle 23">
              <a:extLst>
                <a:ext uri="{FF2B5EF4-FFF2-40B4-BE49-F238E27FC236}">
                  <a16:creationId xmlns:a16="http://schemas.microsoft.com/office/drawing/2014/main" id="{6DC029FF-59A1-734C-8BCD-5B13F3C3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3582"/>
              <a:ext cx="2392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Seas tumultuous. The air is filled with foam. The ocean is totally white with driving spray. Visibility seriously reduced.</a:t>
              </a:r>
            </a:p>
          </p:txBody>
        </p:sp>
        <p:sp>
          <p:nvSpPr>
            <p:cNvPr id="9238" name="Rectangle 24">
              <a:extLst>
                <a:ext uri="{FF2B5EF4-FFF2-40B4-BE49-F238E27FC236}">
                  <a16:creationId xmlns:a16="http://schemas.microsoft.com/office/drawing/2014/main" id="{8D7E6CCB-8B19-364E-B54B-FDC584AFE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82"/>
              <a:ext cx="52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64</a:t>
              </a:r>
              <a:r>
                <a:rPr lang="en-US" altLang="en-US" sz="2400" b="1">
                  <a:solidFill>
                    <a:srgbClr val="000066"/>
                  </a:solidFill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239" name="Rectangle 25">
              <a:extLst>
                <a:ext uri="{FF2B5EF4-FFF2-40B4-BE49-F238E27FC236}">
                  <a16:creationId xmlns:a16="http://schemas.microsoft.com/office/drawing/2014/main" id="{CF65BBCD-E221-3A42-93C5-36B2D632B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82"/>
              <a:ext cx="138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Hurricane</a:t>
              </a:r>
            </a:p>
          </p:txBody>
        </p:sp>
        <p:sp>
          <p:nvSpPr>
            <p:cNvPr id="9240" name="Rectangle 26">
              <a:extLst>
                <a:ext uri="{FF2B5EF4-FFF2-40B4-BE49-F238E27FC236}">
                  <a16:creationId xmlns:a16="http://schemas.microsoft.com/office/drawing/2014/main" id="{B3CD89B6-FFC6-E54C-B654-FCB0CFB5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82"/>
              <a:ext cx="61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9241" name="Rectangle 27">
              <a:extLst>
                <a:ext uri="{FF2B5EF4-FFF2-40B4-BE49-F238E27FC236}">
                  <a16:creationId xmlns:a16="http://schemas.microsoft.com/office/drawing/2014/main" id="{E493500B-430C-1B4A-8315-63B357105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3123"/>
              <a:ext cx="81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7     23</a:t>
              </a:r>
            </a:p>
          </p:txBody>
        </p:sp>
        <p:sp>
          <p:nvSpPr>
            <p:cNvPr id="9242" name="Rectangle 28">
              <a:extLst>
                <a:ext uri="{FF2B5EF4-FFF2-40B4-BE49-F238E27FC236}">
                  <a16:creationId xmlns:a16="http://schemas.microsoft.com/office/drawing/2014/main" id="{5AA550A9-A8A9-374E-BE3F-F8A162EF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3123"/>
              <a:ext cx="2392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High waves; crests begin to tumble; dense streaks of foam. Spray affects visibility.</a:t>
              </a:r>
            </a:p>
          </p:txBody>
        </p:sp>
        <p:sp>
          <p:nvSpPr>
            <p:cNvPr id="9243" name="Rectangle 29">
              <a:extLst>
                <a:ext uri="{FF2B5EF4-FFF2-40B4-BE49-F238E27FC236}">
                  <a16:creationId xmlns:a16="http://schemas.microsoft.com/office/drawing/2014/main" id="{CC3FD218-FE5E-6245-974D-55D7F579B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3"/>
              <a:ext cx="52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41-47</a:t>
              </a:r>
            </a:p>
          </p:txBody>
        </p:sp>
        <p:sp>
          <p:nvSpPr>
            <p:cNvPr id="9244" name="Rectangle 30">
              <a:extLst>
                <a:ext uri="{FF2B5EF4-FFF2-40B4-BE49-F238E27FC236}">
                  <a16:creationId xmlns:a16="http://schemas.microsoft.com/office/drawing/2014/main" id="{7717B8B5-9A68-054A-9494-25C66C62D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3"/>
              <a:ext cx="138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Strong gale</a:t>
              </a:r>
            </a:p>
          </p:txBody>
        </p:sp>
        <p:sp>
          <p:nvSpPr>
            <p:cNvPr id="9245" name="Rectangle 31">
              <a:extLst>
                <a:ext uri="{FF2B5EF4-FFF2-40B4-BE49-F238E27FC236}">
                  <a16:creationId xmlns:a16="http://schemas.microsoft.com/office/drawing/2014/main" id="{4B34E37E-20F2-054B-8EA1-25E378ED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23"/>
              <a:ext cx="61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9</a:t>
              </a:r>
            </a:p>
          </p:txBody>
        </p:sp>
        <p:sp>
          <p:nvSpPr>
            <p:cNvPr id="9246" name="Rectangle 32">
              <a:extLst>
                <a:ext uri="{FF2B5EF4-FFF2-40B4-BE49-F238E27FC236}">
                  <a16:creationId xmlns:a16="http://schemas.microsoft.com/office/drawing/2014/main" id="{FED906E0-7740-3F48-82EA-E3E17AC5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2798"/>
              <a:ext cx="81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2    6.6</a:t>
              </a:r>
            </a:p>
          </p:txBody>
        </p:sp>
        <p:sp>
          <p:nvSpPr>
            <p:cNvPr id="9247" name="Rectangle 33">
              <a:extLst>
                <a:ext uri="{FF2B5EF4-FFF2-40B4-BE49-F238E27FC236}">
                  <a16:creationId xmlns:a16="http://schemas.microsoft.com/office/drawing/2014/main" id="{1F690F93-58C6-D74E-A507-6D4B1960D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798"/>
              <a:ext cx="239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Moderate waves with a more pronounced long form; many whitecaps. A little spray.</a:t>
              </a:r>
            </a:p>
          </p:txBody>
        </p:sp>
        <p:sp>
          <p:nvSpPr>
            <p:cNvPr id="9248" name="Rectangle 34">
              <a:extLst>
                <a:ext uri="{FF2B5EF4-FFF2-40B4-BE49-F238E27FC236}">
                  <a16:creationId xmlns:a16="http://schemas.microsoft.com/office/drawing/2014/main" id="{AE2649AF-66AA-C547-AD2B-32C924E3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98"/>
              <a:ext cx="52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17-21</a:t>
              </a:r>
            </a:p>
          </p:txBody>
        </p:sp>
        <p:sp>
          <p:nvSpPr>
            <p:cNvPr id="9249" name="Rectangle 35">
              <a:extLst>
                <a:ext uri="{FF2B5EF4-FFF2-40B4-BE49-F238E27FC236}">
                  <a16:creationId xmlns:a16="http://schemas.microsoft.com/office/drawing/2014/main" id="{2A6393CD-CF1F-984D-B245-AE302D48A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798"/>
              <a:ext cx="138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Fresh breeze</a:t>
              </a:r>
            </a:p>
          </p:txBody>
        </p:sp>
        <p:sp>
          <p:nvSpPr>
            <p:cNvPr id="9250" name="Rectangle 36">
              <a:extLst>
                <a:ext uri="{FF2B5EF4-FFF2-40B4-BE49-F238E27FC236}">
                  <a16:creationId xmlns:a16="http://schemas.microsoft.com/office/drawing/2014/main" id="{D4A6C37E-381F-BD47-AF74-6829EB4D6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98"/>
              <a:ext cx="61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9251" name="Rectangle 37">
              <a:extLst>
                <a:ext uri="{FF2B5EF4-FFF2-40B4-BE49-F238E27FC236}">
                  <a16:creationId xmlns:a16="http://schemas.microsoft.com/office/drawing/2014/main" id="{6C39CA13-C4F4-1D45-858A-FA4DFB2D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2487"/>
              <a:ext cx="8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66"/>
                  </a:solidFill>
                </a:rPr>
                <a:t>0-0.1  0-0.3</a:t>
              </a:r>
            </a:p>
          </p:txBody>
        </p:sp>
        <p:sp>
          <p:nvSpPr>
            <p:cNvPr id="9252" name="Rectangle 38">
              <a:extLst>
                <a:ext uri="{FF2B5EF4-FFF2-40B4-BE49-F238E27FC236}">
                  <a16:creationId xmlns:a16="http://schemas.microsoft.com/office/drawing/2014/main" id="{39E08ABA-20ED-6646-AFD9-FAECB626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87"/>
              <a:ext cx="239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Ripples without foam crests.</a:t>
              </a:r>
            </a:p>
          </p:txBody>
        </p:sp>
        <p:sp>
          <p:nvSpPr>
            <p:cNvPr id="9253" name="Rectangle 39">
              <a:extLst>
                <a:ext uri="{FF2B5EF4-FFF2-40B4-BE49-F238E27FC236}">
                  <a16:creationId xmlns:a16="http://schemas.microsoft.com/office/drawing/2014/main" id="{50E2FDFE-FFE2-4D45-969B-C485246D0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87"/>
              <a:ext cx="52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1-3</a:t>
              </a:r>
            </a:p>
          </p:txBody>
        </p:sp>
        <p:sp>
          <p:nvSpPr>
            <p:cNvPr id="9254" name="Rectangle 40">
              <a:extLst>
                <a:ext uri="{FF2B5EF4-FFF2-40B4-BE49-F238E27FC236}">
                  <a16:creationId xmlns:a16="http://schemas.microsoft.com/office/drawing/2014/main" id="{EB136319-E3F9-074B-82E0-6B6DE61A3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87"/>
              <a:ext cx="13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Light air</a:t>
              </a:r>
            </a:p>
          </p:txBody>
        </p:sp>
        <p:sp>
          <p:nvSpPr>
            <p:cNvPr id="9255" name="Rectangle 41">
              <a:extLst>
                <a:ext uri="{FF2B5EF4-FFF2-40B4-BE49-F238E27FC236}">
                  <a16:creationId xmlns:a16="http://schemas.microsoft.com/office/drawing/2014/main" id="{FF9E6E31-490E-204F-91AC-E3627EFBD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87"/>
              <a:ext cx="61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9256" name="Rectangle 42">
              <a:extLst>
                <a:ext uri="{FF2B5EF4-FFF2-40B4-BE49-F238E27FC236}">
                  <a16:creationId xmlns:a16="http://schemas.microsoft.com/office/drawing/2014/main" id="{AC705FA1-675B-DC4D-9C1C-BA688A3F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2177"/>
              <a:ext cx="8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-        -</a:t>
              </a:r>
            </a:p>
          </p:txBody>
        </p:sp>
        <p:sp>
          <p:nvSpPr>
            <p:cNvPr id="9257" name="Rectangle 43">
              <a:extLst>
                <a:ext uri="{FF2B5EF4-FFF2-40B4-BE49-F238E27FC236}">
                  <a16:creationId xmlns:a16="http://schemas.microsoft.com/office/drawing/2014/main" id="{824E776F-4BC4-AF47-A7DA-2B2B9EAA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177"/>
              <a:ext cx="239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66"/>
                  </a:solidFill>
                </a:rPr>
                <a:t>Sea is like a mirror.</a:t>
              </a:r>
            </a:p>
          </p:txBody>
        </p:sp>
        <p:sp>
          <p:nvSpPr>
            <p:cNvPr id="9258" name="Rectangle 44">
              <a:extLst>
                <a:ext uri="{FF2B5EF4-FFF2-40B4-BE49-F238E27FC236}">
                  <a16:creationId xmlns:a16="http://schemas.microsoft.com/office/drawing/2014/main" id="{727F7F92-A116-C641-B9EE-D5C25B63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77"/>
              <a:ext cx="52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≤ 1</a:t>
              </a:r>
            </a:p>
          </p:txBody>
        </p:sp>
        <p:sp>
          <p:nvSpPr>
            <p:cNvPr id="9259" name="Rectangle 45">
              <a:extLst>
                <a:ext uri="{FF2B5EF4-FFF2-40B4-BE49-F238E27FC236}">
                  <a16:creationId xmlns:a16="http://schemas.microsoft.com/office/drawing/2014/main" id="{5EFE8C3E-FB66-1840-9213-5DD17F67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177"/>
              <a:ext cx="13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Calm</a:t>
              </a:r>
            </a:p>
          </p:txBody>
        </p:sp>
        <p:sp>
          <p:nvSpPr>
            <p:cNvPr id="9260" name="Rectangle 46">
              <a:extLst>
                <a:ext uri="{FF2B5EF4-FFF2-40B4-BE49-F238E27FC236}">
                  <a16:creationId xmlns:a16="http://schemas.microsoft.com/office/drawing/2014/main" id="{10A75516-7919-6E45-9E81-DB6202A19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77"/>
              <a:ext cx="61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ts val="363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9261" name="Line 47">
              <a:extLst>
                <a:ext uri="{FF2B5EF4-FFF2-40B4-BE49-F238E27FC236}">
                  <a16:creationId xmlns:a16="http://schemas.microsoft.com/office/drawing/2014/main" id="{162172A4-2CE2-DF4D-861F-80857DEAA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77"/>
              <a:ext cx="5751" cy="0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48">
              <a:extLst>
                <a:ext uri="{FF2B5EF4-FFF2-40B4-BE49-F238E27FC236}">
                  <a16:creationId xmlns:a16="http://schemas.microsoft.com/office/drawing/2014/main" id="{81ABFE7F-54B0-C147-AAB9-23FF358A7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87"/>
              <a:ext cx="5751" cy="0"/>
            </a:xfrm>
            <a:prstGeom prst="line">
              <a:avLst/>
            </a:prstGeom>
            <a:noFill/>
            <a:ln w="1260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49">
              <a:extLst>
                <a:ext uri="{FF2B5EF4-FFF2-40B4-BE49-F238E27FC236}">
                  <a16:creationId xmlns:a16="http://schemas.microsoft.com/office/drawing/2014/main" id="{489620DE-9DD2-0A45-979A-30B1293CD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98"/>
              <a:ext cx="5751" cy="0"/>
            </a:xfrm>
            <a:prstGeom prst="line">
              <a:avLst/>
            </a:prstGeom>
            <a:noFill/>
            <a:ln w="1260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50">
              <a:extLst>
                <a:ext uri="{FF2B5EF4-FFF2-40B4-BE49-F238E27FC236}">
                  <a16:creationId xmlns:a16="http://schemas.microsoft.com/office/drawing/2014/main" id="{F13BF5A3-1760-834F-90A3-C3A309B3A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3"/>
              <a:ext cx="5751" cy="0"/>
            </a:xfrm>
            <a:prstGeom prst="line">
              <a:avLst/>
            </a:prstGeom>
            <a:noFill/>
            <a:ln w="1260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51">
              <a:extLst>
                <a:ext uri="{FF2B5EF4-FFF2-40B4-BE49-F238E27FC236}">
                  <a16:creationId xmlns:a16="http://schemas.microsoft.com/office/drawing/2014/main" id="{DF55DAFF-18EE-304F-844A-C89DFD5C3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82"/>
              <a:ext cx="5751" cy="0"/>
            </a:xfrm>
            <a:prstGeom prst="line">
              <a:avLst/>
            </a:prstGeom>
            <a:noFill/>
            <a:ln w="1260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52">
              <a:extLst>
                <a:ext uri="{FF2B5EF4-FFF2-40B4-BE49-F238E27FC236}">
                  <a16:creationId xmlns:a16="http://schemas.microsoft.com/office/drawing/2014/main" id="{8978D6FC-D3FD-DB40-B89B-AC11F52D9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177"/>
              <a:ext cx="0" cy="1845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53">
              <a:extLst>
                <a:ext uri="{FF2B5EF4-FFF2-40B4-BE49-F238E27FC236}">
                  <a16:creationId xmlns:a16="http://schemas.microsoft.com/office/drawing/2014/main" id="{82A1F4DC-DA33-B444-AB67-BEC6CE06E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177"/>
              <a:ext cx="0" cy="1845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54">
              <a:extLst>
                <a:ext uri="{FF2B5EF4-FFF2-40B4-BE49-F238E27FC236}">
                  <a16:creationId xmlns:a16="http://schemas.microsoft.com/office/drawing/2014/main" id="{A4CD0A08-F4BB-0640-89EC-53B3F398B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2177"/>
              <a:ext cx="0" cy="1845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55">
              <a:extLst>
                <a:ext uri="{FF2B5EF4-FFF2-40B4-BE49-F238E27FC236}">
                  <a16:creationId xmlns:a16="http://schemas.microsoft.com/office/drawing/2014/main" id="{A0A61B7E-11AC-114A-AC1A-CD713D9BB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" y="2177"/>
              <a:ext cx="0" cy="1845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56">
              <a:extLst>
                <a:ext uri="{FF2B5EF4-FFF2-40B4-BE49-F238E27FC236}">
                  <a16:creationId xmlns:a16="http://schemas.microsoft.com/office/drawing/2014/main" id="{C537882F-5803-E243-BA7A-3708BFDE6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6" y="2177"/>
              <a:ext cx="0" cy="2170"/>
            </a:xfrm>
            <a:prstGeom prst="line">
              <a:avLst/>
            </a:prstGeom>
            <a:noFill/>
            <a:ln w="28440" cap="sq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Rectangle 57">
            <a:extLst>
              <a:ext uri="{FF2B5EF4-FFF2-40B4-BE49-F238E27FC236}">
                <a16:creationId xmlns:a16="http://schemas.microsoft.com/office/drawing/2014/main" id="{805AB1C3-9D9A-8A44-9DAE-A6242EA9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6408738"/>
            <a:ext cx="2514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Copyright Hal Roth, 2006, reprinted with permission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493EE061-039F-344E-BFBC-5F3DA57B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28702C97-0EFA-1841-965F-8613BA0678C6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37FB07BC-2AD0-1E47-9E15-220C8BE9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F67B29D2-BF5B-EC44-B804-59C15FAE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Text Box 4">
            <a:extLst>
              <a:ext uri="{FF2B5EF4-FFF2-40B4-BE49-F238E27FC236}">
                <a16:creationId xmlns:a16="http://schemas.microsoft.com/office/drawing/2014/main" id="{D9D57005-A225-9648-A30B-3EE79783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 Clima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292E3513-35AA-8A41-8DB0-5BEFD3E8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4114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34963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El Calor y la Brisa del mar, de d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  </a:t>
            </a:r>
          </a:p>
          <a:p>
            <a:pPr marL="342900" indent="-334963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341313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           De D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                                                                                                                  </a:t>
            </a: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216BE71A-69C5-A841-ABA9-ED64DD9A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1828800"/>
            <a:ext cx="161925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68B036F9-E23D-F64F-8B13-487703588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108700"/>
            <a:ext cx="2667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</a:t>
            </a:r>
          </a:p>
          <a:p>
            <a:pPr algn="r" eaLnBrk="1" hangingPunct="1">
              <a:lnSpc>
                <a:spcPct val="5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800" i="1">
                <a:solidFill>
                  <a:srgbClr val="000066"/>
                </a:solidFill>
              </a:rPr>
              <a:t>Gary Jobson</a:t>
            </a:r>
            <a:r>
              <a:rPr lang="en-US" altLang="en-US" sz="800" i="1">
                <a:solidFill>
                  <a:srgbClr val="000066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en-US" sz="800" i="1">
                <a:solidFill>
                  <a:srgbClr val="000066"/>
                </a:solidFill>
              </a:rPr>
              <a:t>s Championship Sailing by Gary Jobson</a:t>
            </a:r>
          </a:p>
        </p:txBody>
      </p:sp>
      <p:cxnSp>
        <p:nvCxnSpPr>
          <p:cNvPr id="10249" name="AutoShape 8">
            <a:extLst>
              <a:ext uri="{FF2B5EF4-FFF2-40B4-BE49-F238E27FC236}">
                <a16:creationId xmlns:a16="http://schemas.microsoft.com/office/drawing/2014/main" id="{227A7FA5-BC6A-B340-9CEE-E967E0A960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4495800"/>
            <a:ext cx="838200" cy="3175"/>
          </a:xfrm>
          <a:prstGeom prst="bentConnector2">
            <a:avLst/>
          </a:prstGeom>
          <a:noFill/>
          <a:ln w="19080" cap="sq">
            <a:solidFill>
              <a:srgbClr val="000066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A1491364-8173-CF4D-9105-B8055891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1BFDE1F0-DF67-1A44-AF73-0F0C87A832D9}" type="slidenum">
              <a:rPr lang="en-US" altLang="en-US">
                <a:solidFill>
                  <a:srgbClr val="000066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379998F7-23E6-624E-B831-A5EADD35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461C04A-8AD3-3E4D-BB8B-1FB405E5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828800"/>
            <a:ext cx="5562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4FB91C62-CEC1-0846-A987-43F3BD63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Entendiendo el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57FAFA74-C424-1240-B369-AACF797F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3200400" cy="419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La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Fuerza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Coriolis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y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su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efecto</a:t>
            </a:r>
            <a:endParaRPr lang="en-US" sz="20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  <a:p>
            <a:pPr marL="336550" indent="-336550">
              <a:lnSpc>
                <a:spcPct val="100000"/>
              </a:lnSpc>
              <a:spcBef>
                <a:spcPts val="638"/>
              </a:spcBef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En PR se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observan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los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vientos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alisios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(northeast trades)</a:t>
            </a:r>
          </a:p>
          <a:p>
            <a:pPr marL="336550" indent="-336550">
              <a:lnSpc>
                <a:spcPct val="100000"/>
              </a:lnSpc>
              <a:spcBef>
                <a:spcPts val="638"/>
              </a:spcBef>
              <a:buClr>
                <a:srgbClr val="FF0000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y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en la </a:t>
            </a:r>
            <a:r>
              <a:rPr lang="en-US" sz="2000" b="1" dirty="0" err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mayoría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 de EU del </a:t>
            </a:r>
            <a:r>
              <a:rPr lang="en-US" sz="2000" b="1" dirty="0" err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sur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oeste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 (</a:t>
            </a:r>
            <a:r>
              <a:rPr lang="en-US" sz="2000" b="1" dirty="0" err="1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westerlies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  <a:ea typeface="Microsoft YaHei" pitchFamily="32" charset="-122"/>
              </a:rPr>
              <a:t>)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.</a:t>
            </a:r>
          </a:p>
          <a:p>
            <a:pPr marL="336550" indent="-336550">
              <a:lnSpc>
                <a:spcPct val="100000"/>
              </a:lnSpc>
              <a:spcBef>
                <a:spcPts val="638"/>
              </a:spcBef>
              <a:buClr>
                <a:srgbClr val="000066"/>
              </a:buClr>
              <a:buFont typeface="Symbol" charset="2"/>
              <a:buChar char="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Esta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fuerza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provoca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que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los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huracanes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giren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en contra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las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manecillas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 del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relol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Microsoft YaHei" pitchFamily="32" charset="-122"/>
              </a:rPr>
              <a:t>.</a:t>
            </a:r>
          </a:p>
          <a:p>
            <a:pPr marL="338138" indent="-336550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B8568AF0-A6C6-0043-AC66-B3994EF84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0"/>
            <a:ext cx="161925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11272" name="Picture 7">
            <a:extLst>
              <a:ext uri="{FF2B5EF4-FFF2-40B4-BE49-F238E27FC236}">
                <a16:creationId xmlns:a16="http://schemas.microsoft.com/office/drawing/2014/main" id="{2AF198A4-0114-824B-B255-DEC38908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3340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3" name="Picture 8">
            <a:extLst>
              <a:ext uri="{FF2B5EF4-FFF2-40B4-BE49-F238E27FC236}">
                <a16:creationId xmlns:a16="http://schemas.microsoft.com/office/drawing/2014/main" id="{1DDCB31E-CA4D-1141-B5C8-1AB90755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34497</TotalTime>
  <Words>1615</Words>
  <Application>Microsoft Office PowerPoint</Application>
  <PresentationFormat>On-screen Show (4:3)</PresentationFormat>
  <Paragraphs>345</Paragraphs>
  <Slides>34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Clima y la Navegación         CAPITULO 12</dc:title>
  <dc:creator>valentin</dc:creator>
  <cp:lastModifiedBy>S</cp:lastModifiedBy>
  <cp:revision>26</cp:revision>
  <cp:lastPrinted>1601-01-01T00:00:00Z</cp:lastPrinted>
  <dcterms:created xsi:type="dcterms:W3CDTF">1601-01-01T00:00:00Z</dcterms:created>
  <dcterms:modified xsi:type="dcterms:W3CDTF">2021-02-22T19:29:30Z</dcterms:modified>
</cp:coreProperties>
</file>